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72" r:id="rId5"/>
    <p:sldId id="258" r:id="rId6"/>
    <p:sldId id="263" r:id="rId7"/>
    <p:sldId id="265" r:id="rId8"/>
    <p:sldId id="273" r:id="rId9"/>
    <p:sldId id="274" r:id="rId10"/>
    <p:sldId id="275" r:id="rId11"/>
    <p:sldId id="259" r:id="rId12"/>
    <p:sldId id="267" r:id="rId13"/>
    <p:sldId id="268" r:id="rId14"/>
    <p:sldId id="269" r:id="rId15"/>
    <p:sldId id="270" r:id="rId16"/>
    <p:sldId id="26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6123F-811A-47A7-BE76-432A177C8695}" v="27" dt="2021-12-27T11:40:37.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0" d="100"/>
          <a:sy n="50" d="100"/>
        </p:scale>
        <p:origin x="58" y="82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瑀婕 陳" userId="c176ebd2e60a71ab" providerId="LiveId" clId="{E856123F-811A-47A7-BE76-432A177C8695}"/>
    <pc:docChg chg="undo custSel addSld delSld modSld sldOrd">
      <pc:chgData name="瑀婕 陳" userId="c176ebd2e60a71ab" providerId="LiveId" clId="{E856123F-811A-47A7-BE76-432A177C8695}" dt="2021-12-28T11:31:54.747" v="7471" actId="47"/>
      <pc:docMkLst>
        <pc:docMk/>
      </pc:docMkLst>
      <pc:sldChg chg="modSp mod">
        <pc:chgData name="瑀婕 陳" userId="c176ebd2e60a71ab" providerId="LiveId" clId="{E856123F-811A-47A7-BE76-432A177C8695}" dt="2021-12-24T09:06:18.469" v="24"/>
        <pc:sldMkLst>
          <pc:docMk/>
          <pc:sldMk cId="2900631532" sldId="256"/>
        </pc:sldMkLst>
        <pc:spChg chg="mod">
          <ac:chgData name="瑀婕 陳" userId="c176ebd2e60a71ab" providerId="LiveId" clId="{E856123F-811A-47A7-BE76-432A177C8695}" dt="2021-12-24T09:05:29.828" v="11" actId="948"/>
          <ac:spMkLst>
            <pc:docMk/>
            <pc:sldMk cId="2900631532" sldId="256"/>
            <ac:spMk id="2" creationId="{865B4592-FA52-4568-8BB4-43EEC52FF7A1}"/>
          </ac:spMkLst>
        </pc:spChg>
        <pc:spChg chg="mod">
          <ac:chgData name="瑀婕 陳" userId="c176ebd2e60a71ab" providerId="LiveId" clId="{E856123F-811A-47A7-BE76-432A177C8695}" dt="2021-12-24T09:06:18.469" v="24"/>
          <ac:spMkLst>
            <pc:docMk/>
            <pc:sldMk cId="2900631532" sldId="256"/>
            <ac:spMk id="3" creationId="{7BBCE08D-2044-4ADC-BD6A-E048B602B752}"/>
          </ac:spMkLst>
        </pc:spChg>
      </pc:sldChg>
      <pc:sldChg chg="modSp mod">
        <pc:chgData name="瑀婕 陳" userId="c176ebd2e60a71ab" providerId="LiveId" clId="{E856123F-811A-47A7-BE76-432A177C8695}" dt="2021-12-26T07:35:56.859" v="1107" actId="2710"/>
        <pc:sldMkLst>
          <pc:docMk/>
          <pc:sldMk cId="3303710428" sldId="257"/>
        </pc:sldMkLst>
        <pc:spChg chg="mod">
          <ac:chgData name="瑀婕 陳" userId="c176ebd2e60a71ab" providerId="LiveId" clId="{E856123F-811A-47A7-BE76-432A177C8695}" dt="2021-12-26T07:35:56.859" v="1107" actId="2710"/>
          <ac:spMkLst>
            <pc:docMk/>
            <pc:sldMk cId="3303710428" sldId="257"/>
            <ac:spMk id="3" creationId="{A463C75B-B121-4716-9B0B-ECB4A3338C31}"/>
          </ac:spMkLst>
        </pc:spChg>
      </pc:sldChg>
      <pc:sldChg chg="modSp mod">
        <pc:chgData name="瑀婕 陳" userId="c176ebd2e60a71ab" providerId="LiveId" clId="{E856123F-811A-47A7-BE76-432A177C8695}" dt="2021-12-26T11:57:13.437" v="2715" actId="2710"/>
        <pc:sldMkLst>
          <pc:docMk/>
          <pc:sldMk cId="2263232528" sldId="258"/>
        </pc:sldMkLst>
        <pc:spChg chg="mod">
          <ac:chgData name="瑀婕 陳" userId="c176ebd2e60a71ab" providerId="LiveId" clId="{E856123F-811A-47A7-BE76-432A177C8695}" dt="2021-12-26T11:53:31.163" v="2546" actId="20577"/>
          <ac:spMkLst>
            <pc:docMk/>
            <pc:sldMk cId="2263232528" sldId="258"/>
            <ac:spMk id="2" creationId="{4C7EB8D9-F800-425C-A1B9-FA99CA51624B}"/>
          </ac:spMkLst>
        </pc:spChg>
        <pc:spChg chg="mod">
          <ac:chgData name="瑀婕 陳" userId="c176ebd2e60a71ab" providerId="LiveId" clId="{E856123F-811A-47A7-BE76-432A177C8695}" dt="2021-12-26T11:57:13.437" v="2715" actId="2710"/>
          <ac:spMkLst>
            <pc:docMk/>
            <pc:sldMk cId="2263232528" sldId="258"/>
            <ac:spMk id="3" creationId="{A463C75B-B121-4716-9B0B-ECB4A3338C31}"/>
          </ac:spMkLst>
        </pc:spChg>
      </pc:sldChg>
      <pc:sldChg chg="addSp modSp mod">
        <pc:chgData name="瑀婕 陳" userId="c176ebd2e60a71ab" providerId="LiveId" clId="{E856123F-811A-47A7-BE76-432A177C8695}" dt="2021-12-27T10:01:07.571" v="6074" actId="5793"/>
        <pc:sldMkLst>
          <pc:docMk/>
          <pc:sldMk cId="2605046591" sldId="259"/>
        </pc:sldMkLst>
        <pc:spChg chg="mod">
          <ac:chgData name="瑀婕 陳" userId="c176ebd2e60a71ab" providerId="LiveId" clId="{E856123F-811A-47A7-BE76-432A177C8695}" dt="2021-12-27T05:06:47.258" v="5763" actId="20577"/>
          <ac:spMkLst>
            <pc:docMk/>
            <pc:sldMk cId="2605046591" sldId="259"/>
            <ac:spMk id="2" creationId="{4C7EB8D9-F800-425C-A1B9-FA99CA51624B}"/>
          </ac:spMkLst>
        </pc:spChg>
        <pc:spChg chg="mod">
          <ac:chgData name="瑀婕 陳" userId="c176ebd2e60a71ab" providerId="LiveId" clId="{E856123F-811A-47A7-BE76-432A177C8695}" dt="2021-12-27T10:01:07.571" v="6074" actId="5793"/>
          <ac:spMkLst>
            <pc:docMk/>
            <pc:sldMk cId="2605046591" sldId="259"/>
            <ac:spMk id="3" creationId="{A463C75B-B121-4716-9B0B-ECB4A3338C31}"/>
          </ac:spMkLst>
        </pc:spChg>
        <pc:picChg chg="add mod modCrop">
          <ac:chgData name="瑀婕 陳" userId="c176ebd2e60a71ab" providerId="LiveId" clId="{E856123F-811A-47A7-BE76-432A177C8695}" dt="2021-12-27T10:01:00.844" v="6073" actId="1076"/>
          <ac:picMkLst>
            <pc:docMk/>
            <pc:sldMk cId="2605046591" sldId="259"/>
            <ac:picMk id="5" creationId="{B9C4E2D0-0213-4898-9293-B24F42183352}"/>
          </ac:picMkLst>
        </pc:picChg>
      </pc:sldChg>
      <pc:sldChg chg="addSp delSp modSp mod">
        <pc:chgData name="瑀婕 陳" userId="c176ebd2e60a71ab" providerId="LiveId" clId="{E856123F-811A-47A7-BE76-432A177C8695}" dt="2021-12-28T06:23:42.139" v="7190" actId="20577"/>
        <pc:sldMkLst>
          <pc:docMk/>
          <pc:sldMk cId="3115410355" sldId="260"/>
        </pc:sldMkLst>
        <pc:spChg chg="mod">
          <ac:chgData name="瑀婕 陳" userId="c176ebd2e60a71ab" providerId="LiveId" clId="{E856123F-811A-47A7-BE76-432A177C8695}" dt="2021-12-28T06:23:42.139" v="7190" actId="20577"/>
          <ac:spMkLst>
            <pc:docMk/>
            <pc:sldMk cId="3115410355" sldId="260"/>
            <ac:spMk id="3" creationId="{A463C75B-B121-4716-9B0B-ECB4A3338C31}"/>
          </ac:spMkLst>
        </pc:spChg>
        <pc:spChg chg="add del">
          <ac:chgData name="瑀婕 陳" userId="c176ebd2e60a71ab" providerId="LiveId" clId="{E856123F-811A-47A7-BE76-432A177C8695}" dt="2021-12-27T11:53:27.142" v="7094" actId="22"/>
          <ac:spMkLst>
            <pc:docMk/>
            <pc:sldMk cId="3115410355" sldId="260"/>
            <ac:spMk id="5" creationId="{E8BC74A0-4B3C-4E99-88C7-D13F1C1F47D3}"/>
          </ac:spMkLst>
        </pc:spChg>
      </pc:sldChg>
      <pc:sldChg chg="modSp add mod">
        <pc:chgData name="瑀婕 陳" userId="c176ebd2e60a71ab" providerId="LiveId" clId="{E856123F-811A-47A7-BE76-432A177C8695}" dt="2021-12-26T07:51:14.943" v="1804" actId="123"/>
        <pc:sldMkLst>
          <pc:docMk/>
          <pc:sldMk cId="2630664879" sldId="261"/>
        </pc:sldMkLst>
        <pc:spChg chg="mod">
          <ac:chgData name="瑀婕 陳" userId="c176ebd2e60a71ab" providerId="LiveId" clId="{E856123F-811A-47A7-BE76-432A177C8695}" dt="2021-12-26T07:51:14.943" v="1804" actId="123"/>
          <ac:spMkLst>
            <pc:docMk/>
            <pc:sldMk cId="2630664879" sldId="261"/>
            <ac:spMk id="3" creationId="{A463C75B-B121-4716-9B0B-ECB4A3338C31}"/>
          </ac:spMkLst>
        </pc:spChg>
      </pc:sldChg>
      <pc:sldChg chg="add del">
        <pc:chgData name="瑀婕 陳" userId="c176ebd2e60a71ab" providerId="LiveId" clId="{E856123F-811A-47A7-BE76-432A177C8695}" dt="2021-12-26T11:53:07.336" v="2534" actId="47"/>
        <pc:sldMkLst>
          <pc:docMk/>
          <pc:sldMk cId="2539110760" sldId="262"/>
        </pc:sldMkLst>
      </pc:sldChg>
      <pc:sldChg chg="addSp modSp add mod">
        <pc:chgData name="瑀婕 陳" userId="c176ebd2e60a71ab" providerId="LiveId" clId="{E856123F-811A-47A7-BE76-432A177C8695}" dt="2021-12-26T12:33:39.077" v="3377" actId="20577"/>
        <pc:sldMkLst>
          <pc:docMk/>
          <pc:sldMk cId="1749816889" sldId="263"/>
        </pc:sldMkLst>
        <pc:spChg chg="mod">
          <ac:chgData name="瑀婕 陳" userId="c176ebd2e60a71ab" providerId="LiveId" clId="{E856123F-811A-47A7-BE76-432A177C8695}" dt="2021-12-26T12:33:39.077" v="3377" actId="20577"/>
          <ac:spMkLst>
            <pc:docMk/>
            <pc:sldMk cId="1749816889" sldId="263"/>
            <ac:spMk id="2" creationId="{4C7EB8D9-F800-425C-A1B9-FA99CA51624B}"/>
          </ac:spMkLst>
        </pc:spChg>
        <pc:spChg chg="mod">
          <ac:chgData name="瑀婕 陳" userId="c176ebd2e60a71ab" providerId="LiveId" clId="{E856123F-811A-47A7-BE76-432A177C8695}" dt="2021-12-26T12:33:33.148" v="3369" actId="20577"/>
          <ac:spMkLst>
            <pc:docMk/>
            <pc:sldMk cId="1749816889" sldId="263"/>
            <ac:spMk id="3" creationId="{A463C75B-B121-4716-9B0B-ECB4A3338C31}"/>
          </ac:spMkLst>
        </pc:spChg>
        <pc:picChg chg="add mod">
          <ac:chgData name="瑀婕 陳" userId="c176ebd2e60a71ab" providerId="LiveId" clId="{E856123F-811A-47A7-BE76-432A177C8695}" dt="2021-12-26T12:33:12.795" v="3356" actId="1076"/>
          <ac:picMkLst>
            <pc:docMk/>
            <pc:sldMk cId="1749816889" sldId="263"/>
            <ac:picMk id="5" creationId="{F32B4664-0B15-49AA-8AFD-F17AD47DF26E}"/>
          </ac:picMkLst>
        </pc:picChg>
      </pc:sldChg>
      <pc:sldChg chg="modSp add del mod">
        <pc:chgData name="瑀婕 陳" userId="c176ebd2e60a71ab" providerId="LiveId" clId="{E856123F-811A-47A7-BE76-432A177C8695}" dt="2021-12-28T11:26:22.047" v="7193" actId="47"/>
        <pc:sldMkLst>
          <pc:docMk/>
          <pc:sldMk cId="1055129038" sldId="264"/>
        </pc:sldMkLst>
        <pc:spChg chg="mod">
          <ac:chgData name="瑀婕 陳" userId="c176ebd2e60a71ab" providerId="LiveId" clId="{E856123F-811A-47A7-BE76-432A177C8695}" dt="2021-12-26T12:37:36.549" v="3397" actId="20577"/>
          <ac:spMkLst>
            <pc:docMk/>
            <pc:sldMk cId="1055129038" sldId="264"/>
            <ac:spMk id="2" creationId="{4C7EB8D9-F800-425C-A1B9-FA99CA51624B}"/>
          </ac:spMkLst>
        </pc:spChg>
        <pc:spChg chg="mod">
          <ac:chgData name="瑀婕 陳" userId="c176ebd2e60a71ab" providerId="LiveId" clId="{E856123F-811A-47A7-BE76-432A177C8695}" dt="2021-12-26T12:37:18.430" v="3389" actId="12"/>
          <ac:spMkLst>
            <pc:docMk/>
            <pc:sldMk cId="1055129038" sldId="264"/>
            <ac:spMk id="3" creationId="{A463C75B-B121-4716-9B0B-ECB4A3338C31}"/>
          </ac:spMkLst>
        </pc:spChg>
      </pc:sldChg>
      <pc:sldChg chg="modSp add mod">
        <pc:chgData name="瑀婕 陳" userId="c176ebd2e60a71ab" providerId="LiveId" clId="{E856123F-811A-47A7-BE76-432A177C8695}" dt="2021-12-26T13:09:30.408" v="4286" actId="20577"/>
        <pc:sldMkLst>
          <pc:docMk/>
          <pc:sldMk cId="1796434358" sldId="265"/>
        </pc:sldMkLst>
        <pc:spChg chg="mod">
          <ac:chgData name="瑀婕 陳" userId="c176ebd2e60a71ab" providerId="LiveId" clId="{E856123F-811A-47A7-BE76-432A177C8695}" dt="2021-12-26T12:48:56.063" v="3406" actId="20577"/>
          <ac:spMkLst>
            <pc:docMk/>
            <pc:sldMk cId="1796434358" sldId="265"/>
            <ac:spMk id="2" creationId="{4C7EB8D9-F800-425C-A1B9-FA99CA51624B}"/>
          </ac:spMkLst>
        </pc:spChg>
        <pc:spChg chg="mod">
          <ac:chgData name="瑀婕 陳" userId="c176ebd2e60a71ab" providerId="LiveId" clId="{E856123F-811A-47A7-BE76-432A177C8695}" dt="2021-12-26T13:09:30.408" v="4286" actId="20577"/>
          <ac:spMkLst>
            <pc:docMk/>
            <pc:sldMk cId="1796434358" sldId="265"/>
            <ac:spMk id="3" creationId="{A463C75B-B121-4716-9B0B-ECB4A3338C31}"/>
          </ac:spMkLst>
        </pc:spChg>
      </pc:sldChg>
      <pc:sldChg chg="addSp delSp modSp add del mod">
        <pc:chgData name="瑀婕 陳" userId="c176ebd2e60a71ab" providerId="LiveId" clId="{E856123F-811A-47A7-BE76-432A177C8695}" dt="2021-12-28T11:31:54.747" v="7471" actId="47"/>
        <pc:sldMkLst>
          <pc:docMk/>
          <pc:sldMk cId="2458254706" sldId="266"/>
        </pc:sldMkLst>
        <pc:spChg chg="mod">
          <ac:chgData name="瑀婕 陳" userId="c176ebd2e60a71ab" providerId="LiveId" clId="{E856123F-811A-47A7-BE76-432A177C8695}" dt="2021-12-26T12:49:16.541" v="3443" actId="20577"/>
          <ac:spMkLst>
            <pc:docMk/>
            <pc:sldMk cId="2458254706" sldId="266"/>
            <ac:spMk id="2" creationId="{4C7EB8D9-F800-425C-A1B9-FA99CA51624B}"/>
          </ac:spMkLst>
        </pc:spChg>
        <pc:spChg chg="mod">
          <ac:chgData name="瑀婕 陳" userId="c176ebd2e60a71ab" providerId="LiveId" clId="{E856123F-811A-47A7-BE76-432A177C8695}" dt="2021-12-26T17:29:29.088" v="5668" actId="12"/>
          <ac:spMkLst>
            <pc:docMk/>
            <pc:sldMk cId="2458254706" sldId="266"/>
            <ac:spMk id="3" creationId="{A463C75B-B121-4716-9B0B-ECB4A3338C31}"/>
          </ac:spMkLst>
        </pc:spChg>
        <pc:spChg chg="add del">
          <ac:chgData name="瑀婕 陳" userId="c176ebd2e60a71ab" providerId="LiveId" clId="{E856123F-811A-47A7-BE76-432A177C8695}" dt="2021-12-26T17:30:04.105" v="5670" actId="22"/>
          <ac:spMkLst>
            <pc:docMk/>
            <pc:sldMk cId="2458254706" sldId="266"/>
            <ac:spMk id="5" creationId="{03EF4AF2-24A0-4ABD-A93B-E7E963113CEC}"/>
          </ac:spMkLst>
        </pc:spChg>
      </pc:sldChg>
      <pc:sldChg chg="addSp modSp add mod">
        <pc:chgData name="瑀婕 陳" userId="c176ebd2e60a71ab" providerId="LiveId" clId="{E856123F-811A-47A7-BE76-432A177C8695}" dt="2021-12-27T10:08:44.806" v="6514" actId="20577"/>
        <pc:sldMkLst>
          <pc:docMk/>
          <pc:sldMk cId="1131232431" sldId="267"/>
        </pc:sldMkLst>
        <pc:spChg chg="mod">
          <ac:chgData name="瑀婕 陳" userId="c176ebd2e60a71ab" providerId="LiveId" clId="{E856123F-811A-47A7-BE76-432A177C8695}" dt="2021-12-27T10:01:35.769" v="6107" actId="20577"/>
          <ac:spMkLst>
            <pc:docMk/>
            <pc:sldMk cId="1131232431" sldId="267"/>
            <ac:spMk id="2" creationId="{4C7EB8D9-F800-425C-A1B9-FA99CA51624B}"/>
          </ac:spMkLst>
        </pc:spChg>
        <pc:spChg chg="mod">
          <ac:chgData name="瑀婕 陳" userId="c176ebd2e60a71ab" providerId="LiveId" clId="{E856123F-811A-47A7-BE76-432A177C8695}" dt="2021-12-27T10:08:44.806" v="6514" actId="20577"/>
          <ac:spMkLst>
            <pc:docMk/>
            <pc:sldMk cId="1131232431" sldId="267"/>
            <ac:spMk id="3" creationId="{A463C75B-B121-4716-9B0B-ECB4A3338C31}"/>
          </ac:spMkLst>
        </pc:spChg>
        <pc:picChg chg="add mod">
          <ac:chgData name="瑀婕 陳" userId="c176ebd2e60a71ab" providerId="LiveId" clId="{E856123F-811A-47A7-BE76-432A177C8695}" dt="2021-12-27T10:08:43.470" v="6513" actId="1076"/>
          <ac:picMkLst>
            <pc:docMk/>
            <pc:sldMk cId="1131232431" sldId="267"/>
            <ac:picMk id="5" creationId="{24AFE578-CABC-4A93-ACFA-3E43BCB615BF}"/>
          </ac:picMkLst>
        </pc:picChg>
      </pc:sldChg>
      <pc:sldChg chg="addSp modSp add mod">
        <pc:chgData name="瑀婕 陳" userId="c176ebd2e60a71ab" providerId="LiveId" clId="{E856123F-811A-47A7-BE76-432A177C8695}" dt="2021-12-27T11:36:30.816" v="6816" actId="20577"/>
        <pc:sldMkLst>
          <pc:docMk/>
          <pc:sldMk cId="1971903308" sldId="268"/>
        </pc:sldMkLst>
        <pc:spChg chg="mod">
          <ac:chgData name="瑀婕 陳" userId="c176ebd2e60a71ab" providerId="LiveId" clId="{E856123F-811A-47A7-BE76-432A177C8695}" dt="2021-12-27T11:36:30.816" v="6816" actId="20577"/>
          <ac:spMkLst>
            <pc:docMk/>
            <pc:sldMk cId="1971903308" sldId="268"/>
            <ac:spMk id="2" creationId="{4C7EB8D9-F800-425C-A1B9-FA99CA51624B}"/>
          </ac:spMkLst>
        </pc:spChg>
        <pc:spChg chg="mod">
          <ac:chgData name="瑀婕 陳" userId="c176ebd2e60a71ab" providerId="LiveId" clId="{E856123F-811A-47A7-BE76-432A177C8695}" dt="2021-12-27T11:35:58.313" v="6792" actId="5793"/>
          <ac:spMkLst>
            <pc:docMk/>
            <pc:sldMk cId="1971903308" sldId="268"/>
            <ac:spMk id="3" creationId="{A463C75B-B121-4716-9B0B-ECB4A3338C31}"/>
          </ac:spMkLst>
        </pc:spChg>
        <pc:picChg chg="add mod modCrop">
          <ac:chgData name="瑀婕 陳" userId="c176ebd2e60a71ab" providerId="LiveId" clId="{E856123F-811A-47A7-BE76-432A177C8695}" dt="2021-12-27T11:36:25.909" v="6799" actId="1076"/>
          <ac:picMkLst>
            <pc:docMk/>
            <pc:sldMk cId="1971903308" sldId="268"/>
            <ac:picMk id="5" creationId="{A1B5466E-110A-427F-B980-B5601ED79C38}"/>
          </ac:picMkLst>
        </pc:picChg>
      </pc:sldChg>
      <pc:sldChg chg="addSp modSp add mod">
        <pc:chgData name="瑀婕 陳" userId="c176ebd2e60a71ab" providerId="LiveId" clId="{E856123F-811A-47A7-BE76-432A177C8695}" dt="2021-12-27T11:38:49.013" v="6909" actId="1076"/>
        <pc:sldMkLst>
          <pc:docMk/>
          <pc:sldMk cId="4130758939" sldId="269"/>
        </pc:sldMkLst>
        <pc:spChg chg="mod">
          <ac:chgData name="瑀婕 陳" userId="c176ebd2e60a71ab" providerId="LiveId" clId="{E856123F-811A-47A7-BE76-432A177C8695}" dt="2021-12-27T11:36:47.709" v="6838" actId="20577"/>
          <ac:spMkLst>
            <pc:docMk/>
            <pc:sldMk cId="4130758939" sldId="269"/>
            <ac:spMk id="2" creationId="{4C7EB8D9-F800-425C-A1B9-FA99CA51624B}"/>
          </ac:spMkLst>
        </pc:spChg>
        <pc:spChg chg="mod">
          <ac:chgData name="瑀婕 陳" userId="c176ebd2e60a71ab" providerId="LiveId" clId="{E856123F-811A-47A7-BE76-432A177C8695}" dt="2021-12-27T11:38:16.556" v="6899" actId="20577"/>
          <ac:spMkLst>
            <pc:docMk/>
            <pc:sldMk cId="4130758939" sldId="269"/>
            <ac:spMk id="3" creationId="{A463C75B-B121-4716-9B0B-ECB4A3338C31}"/>
          </ac:spMkLst>
        </pc:spChg>
        <pc:picChg chg="add mod modCrop">
          <ac:chgData name="瑀婕 陳" userId="c176ebd2e60a71ab" providerId="LiveId" clId="{E856123F-811A-47A7-BE76-432A177C8695}" dt="2021-12-27T11:38:49.013" v="6909" actId="1076"/>
          <ac:picMkLst>
            <pc:docMk/>
            <pc:sldMk cId="4130758939" sldId="269"/>
            <ac:picMk id="5" creationId="{B076FBB2-011C-4151-80DD-010051A2D903}"/>
          </ac:picMkLst>
        </pc:picChg>
      </pc:sldChg>
      <pc:sldChg chg="addSp modSp add mod">
        <pc:chgData name="瑀婕 陳" userId="c176ebd2e60a71ab" providerId="LiveId" clId="{E856123F-811A-47A7-BE76-432A177C8695}" dt="2021-12-27T11:40:48.927" v="7046" actId="1076"/>
        <pc:sldMkLst>
          <pc:docMk/>
          <pc:sldMk cId="3007614816" sldId="270"/>
        </pc:sldMkLst>
        <pc:spChg chg="mod">
          <ac:chgData name="瑀婕 陳" userId="c176ebd2e60a71ab" providerId="LiveId" clId="{E856123F-811A-47A7-BE76-432A177C8695}" dt="2021-12-27T11:39:05.524" v="6932" actId="20577"/>
          <ac:spMkLst>
            <pc:docMk/>
            <pc:sldMk cId="3007614816" sldId="270"/>
            <ac:spMk id="2" creationId="{4C7EB8D9-F800-425C-A1B9-FA99CA51624B}"/>
          </ac:spMkLst>
        </pc:spChg>
        <pc:spChg chg="mod">
          <ac:chgData name="瑀婕 陳" userId="c176ebd2e60a71ab" providerId="LiveId" clId="{E856123F-811A-47A7-BE76-432A177C8695}" dt="2021-12-27T11:40:15.950" v="7038" actId="20577"/>
          <ac:spMkLst>
            <pc:docMk/>
            <pc:sldMk cId="3007614816" sldId="270"/>
            <ac:spMk id="3" creationId="{A463C75B-B121-4716-9B0B-ECB4A3338C31}"/>
          </ac:spMkLst>
        </pc:spChg>
        <pc:picChg chg="add mod">
          <ac:chgData name="瑀婕 陳" userId="c176ebd2e60a71ab" providerId="LiveId" clId="{E856123F-811A-47A7-BE76-432A177C8695}" dt="2021-12-27T11:40:48.927" v="7046" actId="1076"/>
          <ac:picMkLst>
            <pc:docMk/>
            <pc:sldMk cId="3007614816" sldId="270"/>
            <ac:picMk id="5" creationId="{A1A31002-4FF8-4F62-A514-8978C7489C3F}"/>
          </ac:picMkLst>
        </pc:picChg>
      </pc:sldChg>
      <pc:sldChg chg="add del">
        <pc:chgData name="瑀婕 陳" userId="c176ebd2e60a71ab" providerId="LiveId" clId="{E856123F-811A-47A7-BE76-432A177C8695}" dt="2021-12-26T11:53:09.408" v="2535" actId="47"/>
        <pc:sldMkLst>
          <pc:docMk/>
          <pc:sldMk cId="3692218522" sldId="271"/>
        </pc:sldMkLst>
      </pc:sldChg>
      <pc:sldChg chg="modSp new del mod">
        <pc:chgData name="瑀婕 陳" userId="c176ebd2e60a71ab" providerId="LiveId" clId="{E856123F-811A-47A7-BE76-432A177C8695}" dt="2021-12-26T07:21:39.542" v="463" actId="680"/>
        <pc:sldMkLst>
          <pc:docMk/>
          <pc:sldMk cId="3697146681" sldId="271"/>
        </pc:sldMkLst>
        <pc:spChg chg="mod">
          <ac:chgData name="瑀婕 陳" userId="c176ebd2e60a71ab" providerId="LiveId" clId="{E856123F-811A-47A7-BE76-432A177C8695}" dt="2021-12-26T07:21:38.433" v="462" actId="20577"/>
          <ac:spMkLst>
            <pc:docMk/>
            <pc:sldMk cId="3697146681" sldId="271"/>
            <ac:spMk id="2" creationId="{8C132347-D00D-4687-BB13-7067E48C0B6D}"/>
          </ac:spMkLst>
        </pc:spChg>
      </pc:sldChg>
      <pc:sldChg chg="modSp add mod ord">
        <pc:chgData name="瑀婕 陳" userId="c176ebd2e60a71ab" providerId="LiveId" clId="{E856123F-811A-47A7-BE76-432A177C8695}" dt="2021-12-26T11:53:03.079" v="2533" actId="2710"/>
        <pc:sldMkLst>
          <pc:docMk/>
          <pc:sldMk cId="2623423629" sldId="272"/>
        </pc:sldMkLst>
        <pc:spChg chg="mod">
          <ac:chgData name="瑀婕 陳" userId="c176ebd2e60a71ab" providerId="LiveId" clId="{E856123F-811A-47A7-BE76-432A177C8695}" dt="2021-12-26T11:53:03.079" v="2533" actId="2710"/>
          <ac:spMkLst>
            <pc:docMk/>
            <pc:sldMk cId="2623423629" sldId="272"/>
            <ac:spMk id="3" creationId="{A463C75B-B121-4716-9B0B-ECB4A3338C31}"/>
          </ac:spMkLst>
        </pc:spChg>
      </pc:sldChg>
      <pc:sldChg chg="new del">
        <pc:chgData name="瑀婕 陳" userId="c176ebd2e60a71ab" providerId="LiveId" clId="{E856123F-811A-47A7-BE76-432A177C8695}" dt="2021-12-26T11:25:12.138" v="2017" actId="680"/>
        <pc:sldMkLst>
          <pc:docMk/>
          <pc:sldMk cId="837296764" sldId="273"/>
        </pc:sldMkLst>
      </pc:sldChg>
      <pc:sldChg chg="modSp add mod">
        <pc:chgData name="瑀婕 陳" userId="c176ebd2e60a71ab" providerId="LiveId" clId="{E856123F-811A-47A7-BE76-432A177C8695}" dt="2021-12-26T13:16:41.349" v="4911" actId="123"/>
        <pc:sldMkLst>
          <pc:docMk/>
          <pc:sldMk cId="2310879490" sldId="273"/>
        </pc:sldMkLst>
        <pc:spChg chg="mod">
          <ac:chgData name="瑀婕 陳" userId="c176ebd2e60a71ab" providerId="LiveId" clId="{E856123F-811A-47A7-BE76-432A177C8695}" dt="2021-12-26T12:49:00.802" v="3413" actId="20577"/>
          <ac:spMkLst>
            <pc:docMk/>
            <pc:sldMk cId="2310879490" sldId="273"/>
            <ac:spMk id="2" creationId="{4C7EB8D9-F800-425C-A1B9-FA99CA51624B}"/>
          </ac:spMkLst>
        </pc:spChg>
        <pc:spChg chg="mod">
          <ac:chgData name="瑀婕 陳" userId="c176ebd2e60a71ab" providerId="LiveId" clId="{E856123F-811A-47A7-BE76-432A177C8695}" dt="2021-12-26T13:16:41.349" v="4911" actId="123"/>
          <ac:spMkLst>
            <pc:docMk/>
            <pc:sldMk cId="2310879490" sldId="273"/>
            <ac:spMk id="3" creationId="{A463C75B-B121-4716-9B0B-ECB4A3338C31}"/>
          </ac:spMkLst>
        </pc:spChg>
      </pc:sldChg>
      <pc:sldChg chg="new del">
        <pc:chgData name="瑀婕 陳" userId="c176ebd2e60a71ab" providerId="LiveId" clId="{E856123F-811A-47A7-BE76-432A177C8695}" dt="2021-12-26T11:25:09.220" v="2015" actId="680"/>
        <pc:sldMkLst>
          <pc:docMk/>
          <pc:sldMk cId="3661768572" sldId="273"/>
        </pc:sldMkLst>
      </pc:sldChg>
      <pc:sldChg chg="modSp add mod">
        <pc:chgData name="瑀婕 陳" userId="c176ebd2e60a71ab" providerId="LiveId" clId="{E856123F-811A-47A7-BE76-432A177C8695}" dt="2021-12-26T17:29:10.643" v="5667" actId="27636"/>
        <pc:sldMkLst>
          <pc:docMk/>
          <pc:sldMk cId="3476654292" sldId="274"/>
        </pc:sldMkLst>
        <pc:spChg chg="mod">
          <ac:chgData name="瑀婕 陳" userId="c176ebd2e60a71ab" providerId="LiveId" clId="{E856123F-811A-47A7-BE76-432A177C8695}" dt="2021-12-26T12:49:05.532" v="3421" actId="20577"/>
          <ac:spMkLst>
            <pc:docMk/>
            <pc:sldMk cId="3476654292" sldId="274"/>
            <ac:spMk id="2" creationId="{4C7EB8D9-F800-425C-A1B9-FA99CA51624B}"/>
          </ac:spMkLst>
        </pc:spChg>
        <pc:spChg chg="mod">
          <ac:chgData name="瑀婕 陳" userId="c176ebd2e60a71ab" providerId="LiveId" clId="{E856123F-811A-47A7-BE76-432A177C8695}" dt="2021-12-26T17:29:10.643" v="5667" actId="27636"/>
          <ac:spMkLst>
            <pc:docMk/>
            <pc:sldMk cId="3476654292" sldId="274"/>
            <ac:spMk id="3" creationId="{A463C75B-B121-4716-9B0B-ECB4A3338C31}"/>
          </ac:spMkLst>
        </pc:spChg>
      </pc:sldChg>
      <pc:sldChg chg="modSp add mod ord">
        <pc:chgData name="瑀婕 陳" userId="c176ebd2e60a71ab" providerId="LiveId" clId="{E856123F-811A-47A7-BE76-432A177C8695}" dt="2021-12-28T11:31:52.544" v="7470" actId="6549"/>
        <pc:sldMkLst>
          <pc:docMk/>
          <pc:sldMk cId="444335978" sldId="275"/>
        </pc:sldMkLst>
        <pc:spChg chg="mod">
          <ac:chgData name="瑀婕 陳" userId="c176ebd2e60a71ab" providerId="LiveId" clId="{E856123F-811A-47A7-BE76-432A177C8695}" dt="2021-12-26T17:30:10.251" v="5683" actId="20577"/>
          <ac:spMkLst>
            <pc:docMk/>
            <pc:sldMk cId="444335978" sldId="275"/>
            <ac:spMk id="2" creationId="{4C7EB8D9-F800-425C-A1B9-FA99CA51624B}"/>
          </ac:spMkLst>
        </pc:spChg>
        <pc:spChg chg="mod">
          <ac:chgData name="瑀婕 陳" userId="c176ebd2e60a71ab" providerId="LiveId" clId="{E856123F-811A-47A7-BE76-432A177C8695}" dt="2021-12-28T11:31:52.544" v="7470" actId="6549"/>
          <ac:spMkLst>
            <pc:docMk/>
            <pc:sldMk cId="444335978" sldId="275"/>
            <ac:spMk id="3" creationId="{A463C75B-B121-4716-9B0B-ECB4A3338C31}"/>
          </ac:spMkLst>
        </pc:spChg>
      </pc:sldChg>
      <pc:sldChg chg="add del">
        <pc:chgData name="瑀婕 陳" userId="c176ebd2e60a71ab" providerId="LiveId" clId="{E856123F-811A-47A7-BE76-432A177C8695}" dt="2021-12-27T11:38:59.015" v="6910" actId="47"/>
        <pc:sldMkLst>
          <pc:docMk/>
          <pc:sldMk cId="4176742105" sldId="276"/>
        </pc:sldMkLst>
      </pc:sldChg>
      <pc:sldChg chg="add del">
        <pc:chgData name="瑀婕 陳" userId="c176ebd2e60a71ab" providerId="LiveId" clId="{E856123F-811A-47A7-BE76-432A177C8695}" dt="2021-12-27T11:39:00.025" v="6911" actId="47"/>
        <pc:sldMkLst>
          <pc:docMk/>
          <pc:sldMk cId="641312501" sldId="27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808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88849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05680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983678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ADB9A16C-9DC4-47BC-86C3-85660D3CFFBD}" type="slidenum">
              <a:rPr lang="zh-TW" altLang="en-US" smtClean="0"/>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139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69425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66880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912070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3125136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EA166F6-7565-441B-A871-EBC8BFAB7354}" type="datetimeFigureOut">
              <a:rPr lang="zh-TW" altLang="en-US" smtClean="0"/>
              <a:t>2021/12/28</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1635732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EA166F6-7565-441B-A871-EBC8BFAB7354}" type="datetimeFigureOut">
              <a:rPr lang="zh-TW" altLang="en-US" smtClean="0"/>
              <a:t>2021/12/28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ADB9A16C-9DC4-47BC-86C3-85660D3CFFBD}" type="slidenum">
              <a:rPr lang="zh-TW" altLang="en-US" smtClean="0"/>
              <a:t>‹#›</a:t>
            </a:fld>
            <a:endParaRPr lang="zh-TW" altLang="en-US"/>
          </a:p>
        </p:txBody>
      </p:sp>
    </p:spTree>
    <p:extLst>
      <p:ext uri="{BB962C8B-B14F-4D97-AF65-F5344CB8AC3E}">
        <p14:creationId xmlns:p14="http://schemas.microsoft.com/office/powerpoint/2010/main" val="2574423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EA166F6-7565-441B-A871-EBC8BFAB7354}" type="datetimeFigureOut">
              <a:rPr lang="zh-TW" altLang="en-US" smtClean="0"/>
              <a:t>2021/12/28</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DB9A16C-9DC4-47BC-86C3-85660D3CFFBD}" type="slidenum">
              <a:rPr lang="zh-TW" altLang="en-US" smtClean="0"/>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52574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5B4592-FA52-4568-8BB4-43EEC52FF7A1}"/>
              </a:ext>
            </a:extLst>
          </p:cNvPr>
          <p:cNvSpPr>
            <a:spLocks noGrp="1"/>
          </p:cNvSpPr>
          <p:nvPr>
            <p:ph type="ctrTitle"/>
          </p:nvPr>
        </p:nvSpPr>
        <p:spPr>
          <a:xfrm>
            <a:off x="528919" y="758952"/>
            <a:ext cx="11143128" cy="3566160"/>
          </a:xfrm>
        </p:spPr>
        <p:txBody>
          <a:bodyPr>
            <a:normAutofit/>
          </a:bodyPr>
          <a:lstStyle/>
          <a:p>
            <a:pPr algn="ctr">
              <a:lnSpc>
                <a:spcPct val="125000"/>
              </a:lnSpc>
              <a:spcBef>
                <a:spcPts val="300"/>
              </a:spcBef>
              <a:spcAft>
                <a:spcPts val="300"/>
              </a:spcAft>
            </a:pPr>
            <a:r>
              <a:rPr lang="en-US" altLang="zh-TW" sz="4000" dirty="0"/>
              <a:t>Effects of visual complexity of in-vehicle</a:t>
            </a:r>
            <a:r>
              <a:rPr lang="zh-TW" altLang="en-US" sz="4000" dirty="0"/>
              <a:t> </a:t>
            </a:r>
            <a:r>
              <a:rPr lang="en-US" altLang="zh-TW" sz="4000" dirty="0"/>
              <a:t>information display: Age-related differences in</a:t>
            </a:r>
            <a:r>
              <a:rPr lang="zh-TW" altLang="en-US" sz="4000" dirty="0"/>
              <a:t> </a:t>
            </a:r>
            <a:r>
              <a:rPr lang="en-US" altLang="zh-TW" sz="4000" dirty="0"/>
              <a:t>visual search task in the driving context</a:t>
            </a:r>
            <a:endParaRPr lang="zh-TW" altLang="en-US" sz="4000" dirty="0"/>
          </a:p>
        </p:txBody>
      </p:sp>
      <p:sp>
        <p:nvSpPr>
          <p:cNvPr id="3" name="副標題 2">
            <a:extLst>
              <a:ext uri="{FF2B5EF4-FFF2-40B4-BE49-F238E27FC236}">
                <a16:creationId xmlns:a16="http://schemas.microsoft.com/office/drawing/2014/main" id="{7BBCE08D-2044-4ADC-BD6A-E048B602B752}"/>
              </a:ext>
            </a:extLst>
          </p:cNvPr>
          <p:cNvSpPr>
            <a:spLocks noGrp="1"/>
          </p:cNvSpPr>
          <p:nvPr>
            <p:ph type="subTitle" idx="1"/>
          </p:nvPr>
        </p:nvSpPr>
        <p:spPr>
          <a:xfrm>
            <a:off x="1100051" y="4455620"/>
            <a:ext cx="10058400" cy="1643427"/>
          </a:xfrm>
        </p:spPr>
        <p:txBody>
          <a:bodyPr>
            <a:normAutofit fontScale="92500" lnSpcReduction="20000"/>
          </a:bodyPr>
          <a:lstStyle/>
          <a:p>
            <a:r>
              <a:rPr lang="zh-TW" altLang="en-US" cap="none" dirty="0"/>
              <a:t>作者：</a:t>
            </a:r>
            <a:r>
              <a:rPr lang="en-US" altLang="zh-TW" cap="none" dirty="0" err="1"/>
              <a:t>Seul</a:t>
            </a:r>
            <a:r>
              <a:rPr lang="en-US" altLang="zh-TW" cap="none" dirty="0"/>
              <a:t> Chan Lee, Young Woo Kim, Yong Gu Ji</a:t>
            </a:r>
          </a:p>
          <a:p>
            <a:r>
              <a:rPr lang="zh-TW" altLang="en-US" cap="none" dirty="0"/>
              <a:t>期刊：</a:t>
            </a:r>
            <a:r>
              <a:rPr lang="en-US" altLang="zh-TW" cap="none" dirty="0"/>
              <a:t>Applied Ergonomics 81 (2019) 102888</a:t>
            </a:r>
          </a:p>
          <a:p>
            <a:r>
              <a:rPr lang="zh-TW" altLang="en-US" cap="none" dirty="0"/>
              <a:t>學生：陳瑀婕</a:t>
            </a:r>
          </a:p>
          <a:p>
            <a:r>
              <a:rPr lang="zh-TW" altLang="en-US" cap="none" dirty="0"/>
              <a:t>指導教授：柳永青 教授</a:t>
            </a:r>
          </a:p>
          <a:p>
            <a:endParaRPr lang="zh-TW" altLang="en-US" dirty="0"/>
          </a:p>
        </p:txBody>
      </p:sp>
    </p:spTree>
    <p:extLst>
      <p:ext uri="{BB962C8B-B14F-4D97-AF65-F5344CB8AC3E}">
        <p14:creationId xmlns:p14="http://schemas.microsoft.com/office/powerpoint/2010/main" val="2900631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a:t>實驗設計</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372186"/>
          </a:xfrm>
        </p:spPr>
        <p:txBody>
          <a:bodyPr>
            <a:normAutofit/>
          </a:bodyPr>
          <a:lstStyle/>
          <a:p>
            <a:pPr>
              <a:lnSpc>
                <a:spcPct val="125000"/>
              </a:lnSpc>
              <a:spcBef>
                <a:spcPts val="300"/>
              </a:spcBef>
              <a:spcAft>
                <a:spcPts val="300"/>
              </a:spcAft>
              <a:buFont typeface="Wingdings" panose="05000000000000000000" pitchFamily="2" charset="2"/>
              <a:buChar char="Ø"/>
            </a:pPr>
            <a:r>
              <a:rPr lang="zh-TW" altLang="en-US" dirty="0"/>
              <a:t>自變項：</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視覺複雜度</a:t>
            </a:r>
            <a:r>
              <a:rPr lang="en-US" altLang="zh-TW" dirty="0"/>
              <a:t>(</a:t>
            </a:r>
            <a:r>
              <a:rPr lang="zh-TW" altLang="en-US" dirty="0"/>
              <a:t>高、低</a:t>
            </a:r>
            <a:r>
              <a:rPr lang="en-US" altLang="zh-TW" dirty="0"/>
              <a:t>)</a:t>
            </a:r>
          </a:p>
          <a:p>
            <a:pPr marL="702900" indent="-342900">
              <a:lnSpc>
                <a:spcPct val="125000"/>
              </a:lnSpc>
              <a:spcBef>
                <a:spcPts val="300"/>
              </a:spcBef>
              <a:spcAft>
                <a:spcPts val="300"/>
              </a:spcAft>
              <a:buFont typeface="Wingdings" panose="05000000000000000000" pitchFamily="2" charset="2"/>
              <a:buChar char="l"/>
            </a:pPr>
            <a:r>
              <a:rPr lang="zh-TW" altLang="en-US" dirty="0"/>
              <a:t>年齡</a:t>
            </a:r>
            <a:r>
              <a:rPr lang="en-US" altLang="zh-TW" dirty="0"/>
              <a:t>(</a:t>
            </a:r>
            <a:r>
              <a:rPr lang="zh-TW" altLang="en-US" dirty="0"/>
              <a:t>年輕、年長</a:t>
            </a:r>
            <a:r>
              <a:rPr lang="en-US" altLang="zh-TW" dirty="0"/>
              <a:t>)</a:t>
            </a:r>
          </a:p>
          <a:p>
            <a:pPr>
              <a:lnSpc>
                <a:spcPct val="125000"/>
              </a:lnSpc>
              <a:spcBef>
                <a:spcPts val="300"/>
              </a:spcBef>
              <a:spcAft>
                <a:spcPts val="300"/>
              </a:spcAft>
              <a:buFont typeface="Wingdings" panose="05000000000000000000" pitchFamily="2" charset="2"/>
              <a:buChar char="Ø"/>
            </a:pPr>
            <a:r>
              <a:rPr lang="zh-TW" altLang="en-US" dirty="0"/>
              <a:t>依變項：</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任務成功率：取決於在下一個刺激出現之前做出反應及目標數字是否回答正確</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車道偏離次數</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總掃射時間：視線離開前方道路的總時間</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平均掃射時間：視線離開前方道路的平均時間</a:t>
            </a:r>
            <a:endParaRPr lang="en-US" altLang="zh-TW" dirty="0"/>
          </a:p>
          <a:p>
            <a:pPr marL="702900" indent="-342900">
              <a:lnSpc>
                <a:spcPct val="125000"/>
              </a:lnSpc>
              <a:spcBef>
                <a:spcPts val="300"/>
              </a:spcBef>
              <a:spcAft>
                <a:spcPts val="300"/>
              </a:spcAft>
              <a:buFont typeface="Wingdings" panose="05000000000000000000" pitchFamily="2" charset="2"/>
              <a:buChar char="l"/>
            </a:pPr>
            <a:r>
              <a:rPr lang="zh-TW" altLang="en-US" dirty="0"/>
              <a:t>主觀工作量</a:t>
            </a:r>
          </a:p>
        </p:txBody>
      </p:sp>
    </p:spTree>
    <p:extLst>
      <p:ext uri="{BB962C8B-B14F-4D97-AF65-F5344CB8AC3E}">
        <p14:creationId xmlns:p14="http://schemas.microsoft.com/office/powerpoint/2010/main" val="444335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任務成功率</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視覺複雜度的高低會顯著影響任務成功率</a:t>
            </a:r>
            <a:r>
              <a:rPr lang="en-US" altLang="zh-TW" dirty="0"/>
              <a:t>(F(1, 64) = 20.97, 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年齡會顯著影響任務成功率</a:t>
            </a:r>
            <a:r>
              <a:rPr lang="en-US" altLang="zh-TW" dirty="0"/>
              <a:t>(F(1, 64) = 49.28, 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視覺複雜度及年齡對任務成功率有顯著交互作用</a:t>
            </a:r>
            <a:r>
              <a:rPr lang="en-US" altLang="zh-TW" dirty="0"/>
              <a:t>(F(1, 64) = 16.83, 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在低複雜性條件下，年輕組（</a:t>
            </a:r>
            <a:r>
              <a:rPr lang="en-US" altLang="zh-TW" dirty="0"/>
              <a:t>M = 7.69 s</a:t>
            </a:r>
            <a:r>
              <a:rPr lang="zh-TW" altLang="en-US" dirty="0"/>
              <a:t>，</a:t>
            </a:r>
            <a:r>
              <a:rPr lang="en-US" altLang="zh-TW" dirty="0"/>
              <a:t>SD = 3.67</a:t>
            </a:r>
            <a:r>
              <a:rPr lang="zh-TW" altLang="en-US" dirty="0"/>
              <a:t>）和年長組</a:t>
            </a:r>
            <a:endParaRPr lang="en-US" altLang="zh-TW" dirty="0"/>
          </a:p>
          <a:p>
            <a:pPr marL="0" indent="0">
              <a:lnSpc>
                <a:spcPct val="125000"/>
              </a:lnSpc>
              <a:spcBef>
                <a:spcPts val="300"/>
              </a:spcBef>
              <a:spcAft>
                <a:spcPts val="300"/>
              </a:spcAft>
              <a:buNone/>
            </a:pPr>
            <a:r>
              <a:rPr lang="zh-TW" altLang="en-US" dirty="0"/>
              <a:t>（</a:t>
            </a:r>
            <a:r>
              <a:rPr lang="en-US" altLang="zh-TW" dirty="0"/>
              <a:t>M = 8.92 s</a:t>
            </a:r>
            <a:r>
              <a:rPr lang="zh-TW" altLang="en-US" dirty="0"/>
              <a:t>，</a:t>
            </a:r>
            <a:r>
              <a:rPr lang="en-US" altLang="zh-TW" dirty="0"/>
              <a:t>SD = 5.03</a:t>
            </a:r>
            <a:r>
              <a:rPr lang="zh-TW" altLang="en-US" dirty="0"/>
              <a:t>）之間的任務完成時間差異約為 </a:t>
            </a:r>
            <a:r>
              <a:rPr lang="en-US" altLang="zh-TW" dirty="0"/>
              <a:t>1.23 s</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然而，在高複雜性條件下，年輕組（</a:t>
            </a:r>
            <a:r>
              <a:rPr lang="en-US" altLang="zh-TW" dirty="0"/>
              <a:t>M = 9.30 s</a:t>
            </a:r>
            <a:r>
              <a:rPr lang="zh-TW" altLang="en-US" dirty="0"/>
              <a:t>，</a:t>
            </a:r>
            <a:r>
              <a:rPr lang="en-US" altLang="zh-TW" dirty="0"/>
              <a:t>SD = 4.39</a:t>
            </a:r>
            <a:r>
              <a:rPr lang="zh-TW" altLang="en-US" dirty="0"/>
              <a:t>）</a:t>
            </a:r>
            <a:endParaRPr lang="en-US" altLang="zh-TW" dirty="0"/>
          </a:p>
          <a:p>
            <a:pPr marL="0" indent="0">
              <a:lnSpc>
                <a:spcPct val="125000"/>
              </a:lnSpc>
              <a:spcBef>
                <a:spcPts val="300"/>
              </a:spcBef>
              <a:spcAft>
                <a:spcPts val="300"/>
              </a:spcAft>
              <a:buNone/>
            </a:pPr>
            <a:r>
              <a:rPr lang="zh-TW" altLang="en-US" dirty="0"/>
              <a:t>和年長組（</a:t>
            </a:r>
            <a:r>
              <a:rPr lang="en-US" altLang="zh-TW" dirty="0"/>
              <a:t>M = 13.14 s</a:t>
            </a:r>
            <a:r>
              <a:rPr lang="zh-TW" altLang="en-US" dirty="0"/>
              <a:t>，</a:t>
            </a:r>
            <a:r>
              <a:rPr lang="en-US" altLang="zh-TW" dirty="0"/>
              <a:t>SD = 8.37</a:t>
            </a:r>
            <a:r>
              <a:rPr lang="zh-TW" altLang="en-US" dirty="0"/>
              <a:t>）之間的差異更大。</a:t>
            </a:r>
          </a:p>
        </p:txBody>
      </p:sp>
      <p:pic>
        <p:nvPicPr>
          <p:cNvPr id="5" name="圖片 4">
            <a:extLst>
              <a:ext uri="{FF2B5EF4-FFF2-40B4-BE49-F238E27FC236}">
                <a16:creationId xmlns:a16="http://schemas.microsoft.com/office/drawing/2014/main" id="{B9C4E2D0-0213-4898-9293-B24F42183352}"/>
              </a:ext>
            </a:extLst>
          </p:cNvPr>
          <p:cNvPicPr>
            <a:picLocks noChangeAspect="1"/>
          </p:cNvPicPr>
          <p:nvPr/>
        </p:nvPicPr>
        <p:blipFill rotWithShape="1">
          <a:blip r:embed="rId2">
            <a:extLst>
              <a:ext uri="{28A0092B-C50C-407E-A947-70E740481C1C}">
                <a14:useLocalDpi xmlns:a14="http://schemas.microsoft.com/office/drawing/2010/main" val="0"/>
              </a:ext>
            </a:extLst>
          </a:blip>
          <a:srcRect r="49126"/>
          <a:stretch/>
        </p:blipFill>
        <p:spPr>
          <a:xfrm>
            <a:off x="8362057" y="3348317"/>
            <a:ext cx="3829943" cy="3509683"/>
          </a:xfrm>
          <a:prstGeom prst="rect">
            <a:avLst/>
          </a:prstGeom>
        </p:spPr>
      </p:pic>
    </p:spTree>
    <p:extLst>
      <p:ext uri="{BB962C8B-B14F-4D97-AF65-F5344CB8AC3E}">
        <p14:creationId xmlns:p14="http://schemas.microsoft.com/office/powerpoint/2010/main" val="2605046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駕駛性能</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視覺複雜度的高低顯著影響車道偏離次數</a:t>
            </a:r>
            <a:r>
              <a:rPr lang="en-US" altLang="zh-TW" dirty="0"/>
              <a:t>(F(1,89) = 44.06, 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年齡顯著影響任務成功率</a:t>
            </a:r>
            <a:r>
              <a:rPr lang="en-US" altLang="zh-TW" dirty="0"/>
              <a:t>(F(1, 89) = 14.12, 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視覺複雜度及年齡對任務成功率有顯著交互作用</a:t>
            </a:r>
            <a:r>
              <a:rPr lang="en-US" altLang="zh-TW" dirty="0"/>
              <a:t>(F(1, 89) = 5.65</a:t>
            </a:r>
            <a:r>
              <a:rPr lang="zh-TW" altLang="en-US" dirty="0"/>
              <a:t>，</a:t>
            </a:r>
            <a:r>
              <a:rPr lang="en-US" altLang="zh-TW" dirty="0"/>
              <a:t>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年輕族群車道偏離次數的基線平均值為</a:t>
            </a:r>
            <a:r>
              <a:rPr lang="en-US" altLang="zh-TW" dirty="0"/>
              <a:t>0.22</a:t>
            </a:r>
            <a:r>
              <a:rPr lang="zh-TW" altLang="en-US" dirty="0"/>
              <a:t>，低複雜度為</a:t>
            </a:r>
            <a:r>
              <a:rPr lang="en-US" altLang="zh-TW" dirty="0"/>
              <a:t>0.43</a:t>
            </a:r>
            <a:r>
              <a:rPr lang="zh-TW" altLang="en-US" dirty="0"/>
              <a:t>，高複雜度為</a:t>
            </a:r>
            <a:r>
              <a:rPr lang="en-US" altLang="zh-TW" dirty="0"/>
              <a:t>0.59</a:t>
            </a:r>
          </a:p>
          <a:p>
            <a:pPr>
              <a:lnSpc>
                <a:spcPct val="125000"/>
              </a:lnSpc>
              <a:spcBef>
                <a:spcPts val="300"/>
              </a:spcBef>
              <a:spcAft>
                <a:spcPts val="300"/>
              </a:spcAft>
              <a:buFont typeface="Wingdings" panose="05000000000000000000" pitchFamily="2" charset="2"/>
              <a:buChar char="ü"/>
            </a:pPr>
            <a:r>
              <a:rPr lang="zh-TW" altLang="en-US" dirty="0"/>
              <a:t>老年族群車道偏離次數的基線平均值為</a:t>
            </a:r>
            <a:r>
              <a:rPr lang="en-US" altLang="zh-TW" dirty="0"/>
              <a:t>0.66</a:t>
            </a:r>
            <a:r>
              <a:rPr lang="zh-TW" altLang="en-US" dirty="0"/>
              <a:t>，低複雜度為</a:t>
            </a:r>
            <a:r>
              <a:rPr lang="en-US" altLang="zh-TW" dirty="0"/>
              <a:t>1.46</a:t>
            </a:r>
            <a:r>
              <a:rPr lang="zh-TW" altLang="en-US" dirty="0"/>
              <a:t>，高複雜度為</a:t>
            </a:r>
            <a:r>
              <a:rPr lang="en-US" altLang="zh-TW" dirty="0"/>
              <a:t>2.09</a:t>
            </a:r>
          </a:p>
          <a:p>
            <a:pPr marL="0" indent="0">
              <a:lnSpc>
                <a:spcPct val="125000"/>
              </a:lnSpc>
              <a:spcBef>
                <a:spcPts val="300"/>
              </a:spcBef>
              <a:spcAft>
                <a:spcPts val="300"/>
              </a:spcAft>
              <a:buNone/>
            </a:pPr>
            <a:r>
              <a:rPr lang="zh-TW" altLang="en-US" dirty="0">
                <a:sym typeface="Wingdings" panose="05000000000000000000" pitchFamily="2" charset="2"/>
              </a:rPr>
              <a:t>無論條件為高複雜或低複雜，年輕族群都表現出相似的駕駛水</a:t>
            </a:r>
            <a:endParaRPr lang="en-US" altLang="zh-TW" dirty="0">
              <a:sym typeface="Wingdings" panose="05000000000000000000" pitchFamily="2" charset="2"/>
            </a:endParaRPr>
          </a:p>
          <a:p>
            <a:pPr marL="0" indent="0">
              <a:lnSpc>
                <a:spcPct val="125000"/>
              </a:lnSpc>
              <a:spcBef>
                <a:spcPts val="300"/>
              </a:spcBef>
              <a:spcAft>
                <a:spcPts val="300"/>
              </a:spcAft>
              <a:buNone/>
            </a:pPr>
            <a:r>
              <a:rPr lang="zh-TW" altLang="en-US" dirty="0">
                <a:sym typeface="Wingdings" panose="05000000000000000000" pitchFamily="2" charset="2"/>
              </a:rPr>
              <a:t>平；但老年族群的駕駛表現皆存在差異。</a:t>
            </a:r>
            <a:endParaRPr lang="zh-TW" altLang="en-US" dirty="0"/>
          </a:p>
        </p:txBody>
      </p:sp>
      <p:pic>
        <p:nvPicPr>
          <p:cNvPr id="5" name="圖片 4">
            <a:extLst>
              <a:ext uri="{FF2B5EF4-FFF2-40B4-BE49-F238E27FC236}">
                <a16:creationId xmlns:a16="http://schemas.microsoft.com/office/drawing/2014/main" id="{24AFE578-CABC-4A93-ACFA-3E43BCB615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65458" y="4145778"/>
            <a:ext cx="3926542" cy="2712222"/>
          </a:xfrm>
          <a:prstGeom prst="rect">
            <a:avLst/>
          </a:prstGeom>
        </p:spPr>
      </p:pic>
    </p:spTree>
    <p:extLst>
      <p:ext uri="{BB962C8B-B14F-4D97-AF65-F5344CB8AC3E}">
        <p14:creationId xmlns:p14="http://schemas.microsoft.com/office/powerpoint/2010/main" val="1131232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總掃射時間</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視覺複雜度的高低顯著影響總掃射時間</a:t>
            </a:r>
            <a:r>
              <a:rPr lang="en-US" altLang="zh-TW" dirty="0"/>
              <a:t>(F(1, 46) = 25.01, 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年齡顯著影響總掃射時間</a:t>
            </a:r>
            <a:r>
              <a:rPr lang="en-US" altLang="zh-TW" dirty="0"/>
              <a:t>(F(1, 46) = 6.30</a:t>
            </a:r>
            <a:r>
              <a:rPr lang="zh-TW" altLang="en-US" dirty="0"/>
              <a:t>，</a:t>
            </a:r>
            <a:r>
              <a:rPr lang="en-US" altLang="zh-TW" dirty="0"/>
              <a:t>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視覺複雜度及年齡對總掃射時間沒有顯著交互作用</a:t>
            </a:r>
            <a:r>
              <a:rPr lang="en-US" altLang="zh-TW" dirty="0"/>
              <a:t>(F (1, 46) = 0.13, p = 0.718)</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在高複雜度的條件下，總掃射時間老年族群為</a:t>
            </a:r>
            <a:r>
              <a:rPr lang="en-US" altLang="zh-TW" dirty="0"/>
              <a:t>105.01</a:t>
            </a:r>
            <a:r>
              <a:rPr lang="zh-TW" altLang="en-US" dirty="0"/>
              <a:t>秒，年輕族群為</a:t>
            </a:r>
            <a:r>
              <a:rPr lang="en-US" altLang="zh-TW" dirty="0"/>
              <a:t>79.46</a:t>
            </a:r>
            <a:r>
              <a:rPr lang="zh-TW" altLang="en-US" dirty="0"/>
              <a:t>秒。</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在低複雜度的條件下，總掃射時間老年族群為</a:t>
            </a:r>
            <a:r>
              <a:rPr lang="en-US" altLang="zh-TW" dirty="0"/>
              <a:t>69.65</a:t>
            </a:r>
            <a:r>
              <a:rPr lang="zh-TW" altLang="en-US" dirty="0"/>
              <a:t>秒，年輕族群為</a:t>
            </a:r>
            <a:r>
              <a:rPr lang="en-US" altLang="zh-TW" dirty="0"/>
              <a:t>44.98</a:t>
            </a:r>
            <a:r>
              <a:rPr lang="zh-TW" altLang="en-US" dirty="0"/>
              <a:t>秒。</a:t>
            </a:r>
            <a:endParaRPr lang="en-US" altLang="zh-TW" dirty="0"/>
          </a:p>
          <a:p>
            <a:pPr marL="0" indent="0">
              <a:lnSpc>
                <a:spcPct val="125000"/>
              </a:lnSpc>
              <a:spcBef>
                <a:spcPts val="300"/>
              </a:spcBef>
              <a:spcAft>
                <a:spcPts val="300"/>
              </a:spcAft>
              <a:buNone/>
            </a:pPr>
            <a:endParaRPr lang="zh-TW" altLang="en-US" dirty="0"/>
          </a:p>
        </p:txBody>
      </p:sp>
      <p:pic>
        <p:nvPicPr>
          <p:cNvPr id="5" name="圖片 4">
            <a:extLst>
              <a:ext uri="{FF2B5EF4-FFF2-40B4-BE49-F238E27FC236}">
                <a16:creationId xmlns:a16="http://schemas.microsoft.com/office/drawing/2014/main" id="{A1B5466E-110A-427F-B980-B5601ED79C38}"/>
              </a:ext>
            </a:extLst>
          </p:cNvPr>
          <p:cNvPicPr>
            <a:picLocks noChangeAspect="1"/>
          </p:cNvPicPr>
          <p:nvPr/>
        </p:nvPicPr>
        <p:blipFill rotWithShape="1">
          <a:blip r:embed="rId2">
            <a:extLst>
              <a:ext uri="{28A0092B-C50C-407E-A947-70E740481C1C}">
                <a14:useLocalDpi xmlns:a14="http://schemas.microsoft.com/office/drawing/2010/main" val="0"/>
              </a:ext>
            </a:extLst>
          </a:blip>
          <a:srcRect r="48100"/>
          <a:stretch/>
        </p:blipFill>
        <p:spPr>
          <a:xfrm>
            <a:off x="4194530" y="4186517"/>
            <a:ext cx="4026106" cy="2558519"/>
          </a:xfrm>
          <a:prstGeom prst="rect">
            <a:avLst/>
          </a:prstGeom>
        </p:spPr>
      </p:pic>
    </p:spTree>
    <p:extLst>
      <p:ext uri="{BB962C8B-B14F-4D97-AF65-F5344CB8AC3E}">
        <p14:creationId xmlns:p14="http://schemas.microsoft.com/office/powerpoint/2010/main" val="1971903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平均掃射時間</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視覺複雜度的高低顯著影響平均掃射時間</a:t>
            </a:r>
            <a:r>
              <a:rPr lang="en-US" altLang="zh-TW" dirty="0"/>
              <a:t>(F(1, 46) = 5.08, 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年齡沒有顯著影響總掃射時間</a:t>
            </a:r>
            <a:r>
              <a:rPr lang="en-US" altLang="zh-TW" dirty="0"/>
              <a:t>(F(1, 46) = 0.07, p = 0.794)</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視覺複雜度及年齡對總掃射時間沒有顯著交互作用</a:t>
            </a:r>
            <a:r>
              <a:rPr lang="en-US" altLang="zh-TW" dirty="0"/>
              <a:t>(F(1, 46) = 0.51, p = 0.479)</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在高複雜度的條件下，平均掃射時間老年族群為</a:t>
            </a:r>
            <a:r>
              <a:rPr lang="en-US" altLang="zh-TW" dirty="0"/>
              <a:t>1.28</a:t>
            </a:r>
            <a:r>
              <a:rPr lang="zh-TW" altLang="en-US" dirty="0"/>
              <a:t>秒，年輕族群為</a:t>
            </a:r>
            <a:r>
              <a:rPr lang="en-US" altLang="zh-TW" dirty="0"/>
              <a:t>1.43</a:t>
            </a:r>
            <a:r>
              <a:rPr lang="zh-TW" altLang="en-US" dirty="0"/>
              <a:t>秒。</a:t>
            </a:r>
            <a:endParaRPr lang="en-US" altLang="zh-TW" dirty="0"/>
          </a:p>
          <a:p>
            <a:pPr>
              <a:lnSpc>
                <a:spcPct val="125000"/>
              </a:lnSpc>
              <a:spcBef>
                <a:spcPts val="300"/>
              </a:spcBef>
              <a:spcAft>
                <a:spcPts val="300"/>
              </a:spcAft>
              <a:buFont typeface="Wingdings" panose="05000000000000000000" pitchFamily="2" charset="2"/>
              <a:buChar char="ü"/>
            </a:pPr>
            <a:r>
              <a:rPr lang="zh-TW" altLang="en-US" dirty="0"/>
              <a:t>在低複雜度的條件下，平均掃射時間老年族群為</a:t>
            </a:r>
            <a:r>
              <a:rPr lang="en-US" altLang="zh-TW" dirty="0"/>
              <a:t>1.18</a:t>
            </a:r>
            <a:r>
              <a:rPr lang="zh-TW" altLang="en-US" dirty="0"/>
              <a:t>秒，年輕族群為</a:t>
            </a:r>
            <a:r>
              <a:rPr lang="en-US" altLang="zh-TW" dirty="0"/>
              <a:t>1.08</a:t>
            </a:r>
            <a:r>
              <a:rPr lang="zh-TW" altLang="en-US" dirty="0"/>
              <a:t>秒。</a:t>
            </a:r>
            <a:endParaRPr lang="en-US" altLang="zh-TW" dirty="0"/>
          </a:p>
          <a:p>
            <a:pPr>
              <a:lnSpc>
                <a:spcPct val="125000"/>
              </a:lnSpc>
              <a:spcBef>
                <a:spcPts val="300"/>
              </a:spcBef>
              <a:spcAft>
                <a:spcPts val="300"/>
              </a:spcAft>
            </a:pPr>
            <a:endParaRPr lang="zh-TW" altLang="en-US" dirty="0"/>
          </a:p>
        </p:txBody>
      </p:sp>
      <p:pic>
        <p:nvPicPr>
          <p:cNvPr id="5" name="圖片 4">
            <a:extLst>
              <a:ext uri="{FF2B5EF4-FFF2-40B4-BE49-F238E27FC236}">
                <a16:creationId xmlns:a16="http://schemas.microsoft.com/office/drawing/2014/main" id="{B076FBB2-011C-4151-80DD-010051A2D903}"/>
              </a:ext>
            </a:extLst>
          </p:cNvPr>
          <p:cNvPicPr>
            <a:picLocks noChangeAspect="1"/>
          </p:cNvPicPr>
          <p:nvPr/>
        </p:nvPicPr>
        <p:blipFill rotWithShape="1">
          <a:blip r:embed="rId2">
            <a:extLst>
              <a:ext uri="{28A0092B-C50C-407E-A947-70E740481C1C}">
                <a14:useLocalDpi xmlns:a14="http://schemas.microsoft.com/office/drawing/2010/main" val="0"/>
              </a:ext>
            </a:extLst>
          </a:blip>
          <a:srcRect l="50000"/>
          <a:stretch/>
        </p:blipFill>
        <p:spPr>
          <a:xfrm>
            <a:off x="4151781" y="4140666"/>
            <a:ext cx="3888437" cy="2564933"/>
          </a:xfrm>
          <a:prstGeom prst="rect">
            <a:avLst/>
          </a:prstGeom>
        </p:spPr>
      </p:pic>
    </p:spTree>
    <p:extLst>
      <p:ext uri="{BB962C8B-B14F-4D97-AF65-F5344CB8AC3E}">
        <p14:creationId xmlns:p14="http://schemas.microsoft.com/office/powerpoint/2010/main" val="4130758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Result-</a:t>
            </a:r>
            <a:r>
              <a:rPr lang="zh-TW" altLang="en-US" dirty="0"/>
              <a:t>主觀工作量</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分數範圍從</a:t>
            </a:r>
            <a:r>
              <a:rPr lang="en-US" altLang="zh-TW" dirty="0"/>
              <a:t>0~100</a:t>
            </a:r>
            <a:r>
              <a:rPr lang="zh-TW" altLang="en-US" dirty="0"/>
              <a:t>，分數越大，表示工作量越大</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視覺複雜度的高低對每個構面有顯著影響</a:t>
            </a:r>
            <a:r>
              <a:rPr lang="en-US" altLang="zh-TW" dirty="0"/>
              <a:t>(p &lt; 0.05)</a:t>
            </a:r>
            <a:r>
              <a:rPr lang="zh-TW" altLang="en-US" dirty="0"/>
              <a:t>。</a:t>
            </a:r>
            <a:endParaRPr lang="en-US" altLang="zh-TW" dirty="0"/>
          </a:p>
          <a:p>
            <a:pPr>
              <a:lnSpc>
                <a:spcPct val="125000"/>
              </a:lnSpc>
              <a:spcBef>
                <a:spcPts val="300"/>
              </a:spcBef>
              <a:spcAft>
                <a:spcPts val="300"/>
              </a:spcAft>
              <a:buFont typeface="Wingdings" panose="05000000000000000000" pitchFamily="2" charset="2"/>
              <a:buChar char="Ø"/>
            </a:pP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pic>
        <p:nvPicPr>
          <p:cNvPr id="5" name="圖片 4" descr="一張含有 桌 的圖片&#10;&#10;自動產生的描述">
            <a:extLst>
              <a:ext uri="{FF2B5EF4-FFF2-40B4-BE49-F238E27FC236}">
                <a16:creationId xmlns:a16="http://schemas.microsoft.com/office/drawing/2014/main" id="{A1A31002-4FF8-4F62-A514-8978C7489C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9809" y="2837142"/>
            <a:ext cx="6672382" cy="3563659"/>
          </a:xfrm>
          <a:prstGeom prst="rect">
            <a:avLst/>
          </a:prstGeom>
        </p:spPr>
      </p:pic>
    </p:spTree>
    <p:extLst>
      <p:ext uri="{BB962C8B-B14F-4D97-AF65-F5344CB8AC3E}">
        <p14:creationId xmlns:p14="http://schemas.microsoft.com/office/powerpoint/2010/main" val="3007614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25000"/>
              </a:lnSpc>
              <a:spcBef>
                <a:spcPts val="300"/>
              </a:spcBef>
              <a:spcAft>
                <a:spcPts val="300"/>
              </a:spcAft>
              <a:buFont typeface="Wingdings" panose="05000000000000000000" pitchFamily="2" charset="2"/>
              <a:buChar char="Ø"/>
            </a:pPr>
            <a:r>
              <a:rPr lang="zh-TW" altLang="en-US" dirty="0"/>
              <a:t>隨著視覺複雜程度的增加，任務成功率顯著下降，雖然視覺搜索任務的平均成功率在所有條件下都相對較高（超過 </a:t>
            </a:r>
            <a:r>
              <a:rPr lang="en-US" altLang="zh-TW" dirty="0"/>
              <a:t>90%</a:t>
            </a:r>
            <a:r>
              <a:rPr lang="zh-TW" altLang="en-US" dirty="0"/>
              <a:t>），但隨著視覺複雜度的增加，它花費的時間都較長。</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在視覺搜索任務上，老年組在低視覺複雜度和高視覺複雜度條件下的表現差異很大。</a:t>
            </a:r>
            <a:endParaRPr lang="en-US" altLang="zh-TW" dirty="0"/>
          </a:p>
          <a:p>
            <a:pPr>
              <a:lnSpc>
                <a:spcPct val="125000"/>
              </a:lnSpc>
              <a:spcBef>
                <a:spcPts val="300"/>
              </a:spcBef>
              <a:spcAft>
                <a:spcPts val="300"/>
              </a:spcAft>
              <a:buFont typeface="Wingdings" panose="05000000000000000000" pitchFamily="2" charset="2"/>
              <a:buChar char="Ø"/>
            </a:pPr>
            <a:r>
              <a:rPr lang="zh-TW" altLang="en-US" dirty="0"/>
              <a:t>在老年組中，隨著視覺複雜程度的增加，駕駛任務的表現急劇惡化。</a:t>
            </a:r>
            <a:endParaRPr lang="en-US" altLang="zh-TW" dirty="0"/>
          </a:p>
          <a:p>
            <a:pPr marL="0" indent="0">
              <a:lnSpc>
                <a:spcPct val="125000"/>
              </a:lnSpc>
              <a:spcBef>
                <a:spcPts val="300"/>
              </a:spcBef>
              <a:spcAft>
                <a:spcPts val="300"/>
              </a:spcAft>
              <a:buNone/>
            </a:pPr>
            <a:r>
              <a:rPr lang="zh-TW" altLang="en-US" dirty="0">
                <a:sym typeface="Wingdings" panose="05000000000000000000" pitchFamily="2" charset="2"/>
              </a:rPr>
              <a:t>這與</a:t>
            </a:r>
            <a:r>
              <a:rPr lang="en-US" altLang="zh-TW" dirty="0">
                <a:sym typeface="Wingdings" panose="05000000000000000000" pitchFamily="2" charset="2"/>
              </a:rPr>
              <a:t>(McPhee et al., 2004; Oh et al., 2016; </a:t>
            </a:r>
            <a:r>
              <a:rPr lang="en-US" altLang="zh-TW" dirty="0" err="1">
                <a:sym typeface="Wingdings" panose="05000000000000000000" pitchFamily="2" charset="2"/>
              </a:rPr>
              <a:t>Zahabi</a:t>
            </a:r>
            <a:r>
              <a:rPr lang="en-US" altLang="zh-TW" dirty="0">
                <a:sym typeface="Wingdings" panose="05000000000000000000" pitchFamily="2" charset="2"/>
              </a:rPr>
              <a:t> et al., 2017b; Liu, 2001; Wittmann et al., 2006; </a:t>
            </a:r>
            <a:r>
              <a:rPr lang="en-US" altLang="zh-TW" dirty="0" err="1">
                <a:sym typeface="Wingdings" panose="05000000000000000000" pitchFamily="2" charset="2"/>
              </a:rPr>
              <a:t>Zahabi</a:t>
            </a:r>
            <a:r>
              <a:rPr lang="en-US" altLang="zh-TW" dirty="0">
                <a:sym typeface="Wingdings" panose="05000000000000000000" pitchFamily="2" charset="2"/>
              </a:rPr>
              <a:t> et al., 2017b)</a:t>
            </a:r>
            <a:r>
              <a:rPr lang="zh-TW" altLang="en-US" dirty="0">
                <a:sym typeface="Wingdings" panose="05000000000000000000" pitchFamily="2" charset="2"/>
              </a:rPr>
              <a:t>的發現一致。</a:t>
            </a:r>
            <a:endParaRPr lang="en-US" altLang="zh-TW" dirty="0">
              <a:sym typeface="Wingdings" panose="05000000000000000000" pitchFamily="2" charset="2"/>
            </a:endParaRPr>
          </a:p>
          <a:p>
            <a:pPr>
              <a:lnSpc>
                <a:spcPct val="125000"/>
              </a:lnSpc>
              <a:spcBef>
                <a:spcPts val="300"/>
              </a:spcBef>
              <a:spcAft>
                <a:spcPts val="300"/>
              </a:spcAft>
              <a:buFont typeface="Wingdings" panose="05000000000000000000" pitchFamily="2" charset="2"/>
              <a:buChar char="Ø"/>
            </a:pPr>
            <a:r>
              <a:rPr lang="zh-TW" altLang="en-US" dirty="0"/>
              <a:t>這些結果表明，若是考慮到平均駕駛員的年齡，提供太多的高科技功能或太多的訊息並不是好的。</a:t>
            </a:r>
          </a:p>
        </p:txBody>
      </p:sp>
    </p:spTree>
    <p:extLst>
      <p:ext uri="{BB962C8B-B14F-4D97-AF65-F5344CB8AC3E}">
        <p14:creationId xmlns:p14="http://schemas.microsoft.com/office/powerpoint/2010/main" val="3115410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409923"/>
          </a:xfrm>
        </p:spPr>
        <p:txBody>
          <a:bodyPr>
            <a:normAutofit/>
          </a:bodyPr>
          <a:lstStyle/>
          <a:p>
            <a:pPr algn="just">
              <a:lnSpc>
                <a:spcPct val="150000"/>
              </a:lnSpc>
              <a:spcBef>
                <a:spcPts val="300"/>
              </a:spcBef>
              <a:spcAft>
                <a:spcPts val="300"/>
              </a:spcAft>
              <a:buFont typeface="Wingdings" panose="05000000000000000000" pitchFamily="2" charset="2"/>
              <a:buChar char="Ø"/>
            </a:pPr>
            <a:r>
              <a:rPr lang="zh-TW" altLang="en-US" dirty="0"/>
              <a:t>隨著訊息和通訊系統的進步，車載環境中已經採用了各種訊息系統</a:t>
            </a:r>
            <a:r>
              <a:rPr lang="en-US" altLang="zh-TW" dirty="0"/>
              <a:t>(</a:t>
            </a:r>
            <a:r>
              <a:rPr lang="en-US" altLang="zh-TW" dirty="0" err="1"/>
              <a:t>Horrey</a:t>
            </a:r>
            <a:r>
              <a:rPr lang="en-US" altLang="zh-TW" dirty="0"/>
              <a:t> et al., 2006)</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這些系統為駕駛者提供比傳統系統更多的訊息，包括有關駕駛和非駕駛任務的訊息，例如：車輛狀態、導航、娛樂和多媒體。</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儘管這些系統對駕駛者很有用，但他們會產生不良後果，像是增加視覺複雜度。</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許多研究都集中在每個視覺系統組件對駕駛行為的影響，例如：佈局</a:t>
            </a:r>
            <a:r>
              <a:rPr lang="en-US" altLang="zh-TW" dirty="0"/>
              <a:t>(Li et al., 2017)</a:t>
            </a:r>
            <a:r>
              <a:rPr lang="zh-TW" altLang="en-US" dirty="0"/>
              <a:t>、顯示配置</a:t>
            </a:r>
            <a:r>
              <a:rPr lang="en-US" altLang="zh-TW" dirty="0"/>
              <a:t>(</a:t>
            </a:r>
            <a:r>
              <a:rPr lang="en-US" altLang="zh-TW" dirty="0" err="1"/>
              <a:t>Lavie</a:t>
            </a:r>
            <a:r>
              <a:rPr lang="en-US" altLang="zh-TW" dirty="0"/>
              <a:t> et al., 2011)</a:t>
            </a:r>
            <a:r>
              <a:rPr lang="zh-TW" altLang="en-US" dirty="0"/>
              <a:t>、格式和顯示窗口</a:t>
            </a:r>
            <a:r>
              <a:rPr lang="en-US" altLang="zh-TW" dirty="0"/>
              <a:t>(Lin et al., 2010)</a:t>
            </a:r>
            <a:r>
              <a:rPr lang="zh-TW" altLang="en-US" dirty="0"/>
              <a:t>、圖標和符號</a:t>
            </a:r>
            <a:r>
              <a:rPr lang="en-US" altLang="zh-TW" dirty="0"/>
              <a:t>(McDougall et al., 2006)</a:t>
            </a:r>
            <a:r>
              <a:rPr lang="zh-TW" altLang="en-US" dirty="0"/>
              <a:t>等。</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由於各種複雜的視覺元素影響，會削弱駕駛者評估對單個</a:t>
            </a:r>
            <a:r>
              <a:rPr lang="en-US" altLang="zh-TW" dirty="0"/>
              <a:t>UI</a:t>
            </a:r>
            <a:r>
              <a:rPr lang="zh-TW" altLang="en-US" dirty="0"/>
              <a:t>元素的有效性。</a:t>
            </a:r>
            <a:endParaRPr lang="en-US" altLang="zh-TW" dirty="0"/>
          </a:p>
        </p:txBody>
      </p:sp>
    </p:spTree>
    <p:extLst>
      <p:ext uri="{BB962C8B-B14F-4D97-AF65-F5344CB8AC3E}">
        <p14:creationId xmlns:p14="http://schemas.microsoft.com/office/powerpoint/2010/main" val="3303710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3"/>
            <a:ext cx="10058400" cy="4409923"/>
          </a:xfrm>
        </p:spPr>
        <p:txBody>
          <a:bodyPr/>
          <a:lstStyle/>
          <a:p>
            <a:pPr algn="just">
              <a:lnSpc>
                <a:spcPct val="150000"/>
              </a:lnSpc>
              <a:spcBef>
                <a:spcPts val="300"/>
              </a:spcBef>
              <a:spcAft>
                <a:spcPts val="300"/>
              </a:spcAft>
              <a:buFont typeface="Wingdings" panose="05000000000000000000" pitchFamily="2" charset="2"/>
              <a:buChar char="Ø"/>
            </a:pPr>
            <a:r>
              <a:rPr lang="zh-TW" altLang="en-US" dirty="0"/>
              <a:t>在調查圖像的視覺複雜性對主觀感覺</a:t>
            </a:r>
            <a:r>
              <a:rPr lang="en-US" altLang="zh-TW" dirty="0"/>
              <a:t>(</a:t>
            </a:r>
            <a:r>
              <a:rPr lang="zh-TW" altLang="en-US" dirty="0"/>
              <a:t>例如偏好</a:t>
            </a:r>
            <a:r>
              <a:rPr lang="en-US" altLang="zh-TW" dirty="0"/>
              <a:t>)</a:t>
            </a:r>
            <a:r>
              <a:rPr lang="zh-TW" altLang="en-US" dirty="0"/>
              <a:t>的影響或檢查單個任務環境中的用戶介面</a:t>
            </a:r>
            <a:r>
              <a:rPr lang="en-US" altLang="zh-TW" dirty="0"/>
              <a:t>(</a:t>
            </a:r>
            <a:r>
              <a:rPr lang="zh-TW" altLang="en-US" dirty="0"/>
              <a:t>例如網頁複雜性</a:t>
            </a:r>
            <a:r>
              <a:rPr lang="en-US" altLang="zh-TW" dirty="0"/>
              <a:t>)</a:t>
            </a:r>
            <a:r>
              <a:rPr lang="zh-TW" altLang="en-US" dirty="0"/>
              <a:t>時，視覺複雜性受到限制</a:t>
            </a:r>
            <a:r>
              <a:rPr lang="en-US" altLang="zh-TW" dirty="0"/>
              <a:t>(</a:t>
            </a:r>
            <a:r>
              <a:rPr lang="en-US" altLang="zh-TW" dirty="0" err="1"/>
              <a:t>Lindgaard</a:t>
            </a:r>
            <a:r>
              <a:rPr lang="en-US" altLang="zh-TW" dirty="0"/>
              <a:t> et al., 2006; </a:t>
            </a:r>
            <a:r>
              <a:rPr lang="en-US" altLang="zh-TW" dirty="0" err="1"/>
              <a:t>Tuch</a:t>
            </a:r>
            <a:r>
              <a:rPr lang="en-US" altLang="zh-TW" dirty="0"/>
              <a:t> et al., 2009; </a:t>
            </a:r>
            <a:r>
              <a:rPr lang="en-US" altLang="zh-TW" dirty="0" err="1"/>
              <a:t>Tuch</a:t>
            </a:r>
            <a:r>
              <a:rPr lang="en-US" altLang="zh-TW" dirty="0"/>
              <a:t> et al., 2012)</a:t>
            </a:r>
            <a:r>
              <a:rPr lang="zh-TW" altLang="en-US" dirty="0"/>
              <a:t>。</a:t>
            </a:r>
          </a:p>
          <a:p>
            <a:pPr algn="just">
              <a:lnSpc>
                <a:spcPct val="150000"/>
              </a:lnSpc>
              <a:spcBef>
                <a:spcPts val="300"/>
              </a:spcBef>
              <a:spcAft>
                <a:spcPts val="300"/>
              </a:spcAft>
              <a:buFont typeface="Wingdings" panose="05000000000000000000" pitchFamily="2" charset="2"/>
              <a:buChar char="Ø"/>
            </a:pPr>
            <a:r>
              <a:rPr lang="zh-TW" altLang="en-US" dirty="0"/>
              <a:t>一些關於訊息複雜性的研究，提出基於訊息的三個因素</a:t>
            </a:r>
            <a:r>
              <a:rPr lang="en-US" altLang="zh-TW" dirty="0"/>
              <a:t>(</a:t>
            </a:r>
            <a:r>
              <a:rPr lang="zh-TW" altLang="en-US" dirty="0"/>
              <a:t>數量、種類和關係</a:t>
            </a:r>
            <a:r>
              <a:rPr lang="en-US" altLang="zh-TW" dirty="0"/>
              <a:t>)</a:t>
            </a:r>
            <a:r>
              <a:rPr lang="zh-TW" altLang="en-US" dirty="0"/>
              <a:t>的訊息複雜性的客觀度量及處理訊息的三個階段</a:t>
            </a:r>
            <a:r>
              <a:rPr lang="en-US" altLang="zh-TW" dirty="0"/>
              <a:t>(</a:t>
            </a:r>
            <a:r>
              <a:rPr lang="zh-TW" altLang="en-US" dirty="0"/>
              <a:t>知覺、認知和行動</a:t>
            </a:r>
            <a:r>
              <a:rPr lang="en-US" altLang="zh-TW" dirty="0"/>
              <a:t>)</a:t>
            </a:r>
            <a:r>
              <a:rPr lang="da-DK" altLang="zh-TW" dirty="0"/>
              <a:t> (Cummings et al., 2010; Sasangohar et al., 2010; Xing, 2004, 2007, 2008)</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en-US" altLang="zh-TW" dirty="0"/>
              <a:t>Lee et al. (2016)</a:t>
            </a:r>
            <a:r>
              <a:rPr lang="zh-TW" altLang="en-US" dirty="0"/>
              <a:t>使用感知的視覺複雜性評估儀表板的視覺複雜性，他們使用三個因素來解釋儀表板的視覺複雜性，即數量、種類和關係，他們的結果表明，使用這三個因素的預測模型對感知的視覺複雜性具有顯著的解釋力。</a:t>
            </a:r>
            <a:endParaRPr lang="en-US" altLang="zh-TW" dirty="0"/>
          </a:p>
          <a:p>
            <a:pPr>
              <a:lnSpc>
                <a:spcPct val="125000"/>
              </a:lnSpc>
              <a:spcBef>
                <a:spcPts val="300"/>
              </a:spcBef>
              <a:spcAft>
                <a:spcPts val="300"/>
              </a:spcAft>
              <a:buFont typeface="Wingdings" panose="05000000000000000000" pitchFamily="2" charset="2"/>
              <a:buChar char="Ø"/>
            </a:pPr>
            <a:endParaRPr lang="en-US" altLang="zh-TW" dirty="0"/>
          </a:p>
        </p:txBody>
      </p:sp>
    </p:spTree>
    <p:extLst>
      <p:ext uri="{BB962C8B-B14F-4D97-AF65-F5344CB8AC3E}">
        <p14:creationId xmlns:p14="http://schemas.microsoft.com/office/powerpoint/2010/main" val="2630664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356946"/>
          </a:xfrm>
        </p:spPr>
        <p:txBody>
          <a:bodyPr/>
          <a:lstStyle/>
          <a:p>
            <a:pPr algn="just">
              <a:lnSpc>
                <a:spcPct val="150000"/>
              </a:lnSpc>
              <a:spcBef>
                <a:spcPts val="300"/>
              </a:spcBef>
              <a:spcAft>
                <a:spcPts val="300"/>
              </a:spcAft>
              <a:buFont typeface="Wingdings" panose="05000000000000000000" pitchFamily="2" charset="2"/>
              <a:buChar char="Ø"/>
            </a:pPr>
            <a:r>
              <a:rPr lang="zh-TW" altLang="en-US" dirty="0"/>
              <a:t>研究視覺複雜性時的一個重要考慮因素是駕駛者的年齡，因為老年駕駛者對視覺複雜刺激的感知和認知可能更容易受到影響。</a:t>
            </a:r>
            <a:endParaRPr lang="en-US" altLang="zh-TW" dirty="0"/>
          </a:p>
          <a:p>
            <a:pPr algn="just">
              <a:lnSpc>
                <a:spcPct val="150000"/>
              </a:lnSpc>
              <a:spcBef>
                <a:spcPts val="300"/>
              </a:spcBef>
              <a:spcAft>
                <a:spcPts val="300"/>
              </a:spcAft>
              <a:buFont typeface="Wingdings" panose="05000000000000000000" pitchFamily="2" charset="2"/>
              <a:buChar char="Ø"/>
            </a:pPr>
            <a:r>
              <a:rPr lang="en-US" altLang="zh-TW" dirty="0"/>
              <a:t>Chrysler et al. (2001)</a:t>
            </a:r>
            <a:r>
              <a:rPr lang="zh-TW" altLang="en-US" dirty="0"/>
              <a:t>的研究指出，老年人在高複雜度的條件下，道路標誌的易讀距離較滴複雜度條件下短。</a:t>
            </a:r>
            <a:endParaRPr lang="en-US" altLang="zh-TW" dirty="0"/>
          </a:p>
          <a:p>
            <a:pPr algn="just">
              <a:lnSpc>
                <a:spcPct val="150000"/>
              </a:lnSpc>
              <a:spcBef>
                <a:spcPts val="300"/>
              </a:spcBef>
              <a:spcAft>
                <a:spcPts val="300"/>
              </a:spcAft>
              <a:buFont typeface="Wingdings" panose="05000000000000000000" pitchFamily="2" charset="2"/>
              <a:buChar char="Ø"/>
            </a:pPr>
            <a:r>
              <a:rPr lang="en-US" altLang="zh-TW" dirty="0" err="1"/>
              <a:t>Huhmann</a:t>
            </a:r>
            <a:r>
              <a:rPr lang="en-US" altLang="zh-TW" dirty="0"/>
              <a:t> (2003)</a:t>
            </a:r>
            <a:r>
              <a:rPr lang="zh-TW" altLang="en-US" dirty="0"/>
              <a:t>的報告指出，隨著視覺複雜度的增加，老年人平均回憶圖像數量減少。</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許多研究指出，老年司機難以處理複雜的視覺訊息，例如：標誌</a:t>
            </a:r>
            <a:r>
              <a:rPr lang="fr-FR" altLang="zh-TW" dirty="0"/>
              <a:t>(Zahabi et al., 2017a,b)</a:t>
            </a:r>
            <a:r>
              <a:rPr lang="zh-TW" altLang="en-US" dirty="0"/>
              <a:t>、十字路口</a:t>
            </a:r>
            <a:r>
              <a:rPr lang="en-US" altLang="zh-TW" dirty="0"/>
              <a:t>(</a:t>
            </a:r>
            <a:r>
              <a:rPr lang="en-US" altLang="zh-TW" dirty="0" err="1"/>
              <a:t>Romoser</a:t>
            </a:r>
            <a:r>
              <a:rPr lang="en-US" altLang="zh-TW" dirty="0"/>
              <a:t> et al., 2013)</a:t>
            </a:r>
            <a:r>
              <a:rPr lang="zh-TW" altLang="en-US" dirty="0"/>
              <a:t>或抬頭顯示器</a:t>
            </a:r>
            <a:r>
              <a:rPr lang="en-US" altLang="zh-TW" dirty="0"/>
              <a:t>(Oh et al., 2016)</a:t>
            </a:r>
            <a:r>
              <a:rPr lang="zh-TW" altLang="en-US" dirty="0"/>
              <a:t>。</a:t>
            </a:r>
            <a:endParaRPr lang="en-US" altLang="zh-TW" dirty="0"/>
          </a:p>
          <a:p>
            <a:pPr algn="just">
              <a:lnSpc>
                <a:spcPct val="150000"/>
              </a:lnSpc>
              <a:spcBef>
                <a:spcPts val="300"/>
              </a:spcBef>
              <a:spcAft>
                <a:spcPts val="300"/>
              </a:spcAft>
              <a:buFont typeface="Wingdings" panose="05000000000000000000" pitchFamily="2" charset="2"/>
              <a:buChar char="Ø"/>
            </a:pPr>
            <a:r>
              <a:rPr lang="zh-TW" altLang="en-US" dirty="0"/>
              <a:t>此研究的目的是評估視覺複雜性對駕駛環境不同年齡駕駛者行為的影響。</a:t>
            </a:r>
            <a:endParaRPr lang="en-US" altLang="zh-TW" dirty="0"/>
          </a:p>
        </p:txBody>
      </p:sp>
    </p:spTree>
    <p:extLst>
      <p:ext uri="{BB962C8B-B14F-4D97-AF65-F5344CB8AC3E}">
        <p14:creationId xmlns:p14="http://schemas.microsoft.com/office/powerpoint/2010/main" val="2623423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受測者</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l"/>
            </a:pPr>
            <a:r>
              <a:rPr lang="en-US" altLang="zh-TW" dirty="0"/>
              <a:t>34</a:t>
            </a:r>
            <a:r>
              <a:rPr lang="zh-TW" altLang="en-US" dirty="0"/>
              <a:t>位受測者</a:t>
            </a:r>
            <a:r>
              <a:rPr lang="en-US" altLang="zh-TW" dirty="0"/>
              <a:t>(</a:t>
            </a:r>
            <a:r>
              <a:rPr lang="zh-TW" altLang="en-US" dirty="0"/>
              <a:t>年輕</a:t>
            </a:r>
            <a:r>
              <a:rPr lang="en-US" altLang="zh-TW" dirty="0"/>
              <a:t>20</a:t>
            </a:r>
            <a:r>
              <a:rPr lang="zh-TW" altLang="en-US" dirty="0"/>
              <a:t>位、老年</a:t>
            </a:r>
            <a:r>
              <a:rPr lang="en-US" altLang="zh-TW" dirty="0"/>
              <a:t>14</a:t>
            </a:r>
            <a:r>
              <a:rPr lang="zh-TW" altLang="en-US" dirty="0"/>
              <a:t>位</a:t>
            </a:r>
            <a:r>
              <a:rPr lang="en-US" altLang="zh-TW" dirty="0"/>
              <a:t>)</a:t>
            </a:r>
          </a:p>
          <a:p>
            <a:pPr marL="702900" indent="-342900">
              <a:lnSpc>
                <a:spcPct val="150000"/>
              </a:lnSpc>
              <a:spcBef>
                <a:spcPts val="300"/>
              </a:spcBef>
              <a:spcAft>
                <a:spcPts val="300"/>
              </a:spcAft>
              <a:buFont typeface="Wingdings" panose="05000000000000000000" pitchFamily="2" charset="2"/>
              <a:buChar char="ü"/>
            </a:pPr>
            <a:r>
              <a:rPr lang="zh-TW" altLang="en-US" dirty="0"/>
              <a:t>年輕：平均年齡：</a:t>
            </a:r>
            <a:r>
              <a:rPr lang="en-US" altLang="zh-TW" dirty="0"/>
              <a:t>28.75</a:t>
            </a:r>
            <a:r>
              <a:rPr lang="zh-TW" altLang="en-US" dirty="0"/>
              <a:t>歲，男：</a:t>
            </a:r>
            <a:r>
              <a:rPr lang="en-US" altLang="zh-TW" dirty="0"/>
              <a:t>9</a:t>
            </a:r>
            <a:r>
              <a:rPr lang="zh-TW" altLang="en-US" dirty="0"/>
              <a:t>人，女：</a:t>
            </a:r>
            <a:r>
              <a:rPr lang="en-US" altLang="zh-TW" dirty="0"/>
              <a:t>11</a:t>
            </a:r>
            <a:r>
              <a:rPr lang="zh-TW" altLang="en-US" dirty="0"/>
              <a:t>人</a:t>
            </a:r>
          </a:p>
          <a:p>
            <a:pPr marL="702900" indent="-342900">
              <a:lnSpc>
                <a:spcPct val="150000"/>
              </a:lnSpc>
              <a:spcBef>
                <a:spcPts val="300"/>
              </a:spcBef>
              <a:spcAft>
                <a:spcPts val="300"/>
              </a:spcAft>
              <a:buFont typeface="Wingdings" panose="05000000000000000000" pitchFamily="2" charset="2"/>
              <a:buChar char="ü"/>
            </a:pPr>
            <a:r>
              <a:rPr lang="zh-TW" altLang="en-US" dirty="0"/>
              <a:t>老年：平均年齡：</a:t>
            </a:r>
            <a:r>
              <a:rPr lang="en-US" altLang="zh-TW" dirty="0"/>
              <a:t>54.87</a:t>
            </a:r>
            <a:r>
              <a:rPr lang="zh-TW" altLang="en-US" dirty="0"/>
              <a:t>歲，男：</a:t>
            </a:r>
            <a:r>
              <a:rPr lang="en-US" altLang="zh-TW" dirty="0"/>
              <a:t>5</a:t>
            </a:r>
            <a:r>
              <a:rPr lang="zh-TW" altLang="en-US" dirty="0"/>
              <a:t>人，女：</a:t>
            </a:r>
            <a:r>
              <a:rPr lang="en-US" altLang="zh-TW" dirty="0"/>
              <a:t>9</a:t>
            </a:r>
            <a:r>
              <a:rPr lang="zh-TW" altLang="en-US" dirty="0"/>
              <a:t>人</a:t>
            </a:r>
            <a:endParaRPr lang="en-US" altLang="zh-TW" dirty="0"/>
          </a:p>
          <a:p>
            <a:pPr>
              <a:lnSpc>
                <a:spcPct val="150000"/>
              </a:lnSpc>
              <a:spcBef>
                <a:spcPts val="300"/>
              </a:spcBef>
              <a:spcAft>
                <a:spcPts val="300"/>
              </a:spcAft>
              <a:buFont typeface="Wingdings" panose="05000000000000000000" pitchFamily="2" charset="2"/>
              <a:buChar char="l"/>
            </a:pPr>
            <a:r>
              <a:rPr lang="zh-TW" altLang="en-US" dirty="0"/>
              <a:t>皆擁有有效駕駛執照，</a:t>
            </a:r>
            <a:r>
              <a:rPr lang="zh-TW" altLang="en-US" sz="2000" dirty="0"/>
              <a:t>每週駕駛天數超過</a:t>
            </a:r>
            <a:r>
              <a:rPr lang="en-US" altLang="zh-TW" sz="2000" dirty="0"/>
              <a:t>3</a:t>
            </a:r>
            <a:r>
              <a:rPr lang="zh-TW" altLang="en-US" sz="2000" dirty="0"/>
              <a:t>天</a:t>
            </a:r>
            <a:endParaRPr lang="en-US" altLang="zh-TW" dirty="0"/>
          </a:p>
          <a:p>
            <a:pPr>
              <a:lnSpc>
                <a:spcPct val="150000"/>
              </a:lnSpc>
              <a:spcBef>
                <a:spcPts val="300"/>
              </a:spcBef>
              <a:spcAft>
                <a:spcPts val="300"/>
              </a:spcAft>
              <a:buFont typeface="Wingdings" panose="05000000000000000000" pitchFamily="2" charset="2"/>
              <a:buChar char="l"/>
            </a:pPr>
            <a:r>
              <a:rPr lang="zh-TW" altLang="en-US" dirty="0"/>
              <a:t>視力為</a:t>
            </a:r>
            <a:r>
              <a:rPr lang="en-US" altLang="zh-TW" dirty="0"/>
              <a:t>20/20(1.0)</a:t>
            </a:r>
            <a:r>
              <a:rPr lang="zh-TW" altLang="en-US" dirty="0"/>
              <a:t>左右或矯正後為</a:t>
            </a:r>
            <a:r>
              <a:rPr lang="en-US" altLang="zh-TW" dirty="0"/>
              <a:t>20/20</a:t>
            </a:r>
          </a:p>
          <a:p>
            <a:pPr>
              <a:lnSpc>
                <a:spcPct val="125000"/>
              </a:lnSpc>
              <a:spcBef>
                <a:spcPts val="300"/>
              </a:spcBef>
              <a:spcAft>
                <a:spcPts val="300"/>
              </a:spcAft>
              <a:buFont typeface="Wingdings" panose="05000000000000000000" pitchFamily="2" charset="2"/>
              <a:buChar char="l"/>
            </a:pPr>
            <a:endParaRPr lang="zh-TW" altLang="en-US" dirty="0"/>
          </a:p>
          <a:p>
            <a:pPr>
              <a:lnSpc>
                <a:spcPct val="125000"/>
              </a:lnSpc>
              <a:spcBef>
                <a:spcPts val="300"/>
              </a:spcBef>
              <a:spcAft>
                <a:spcPts val="300"/>
              </a:spcAft>
              <a:buFont typeface="Wingdings" panose="05000000000000000000" pitchFamily="2" charset="2"/>
              <a:buChar char="l"/>
            </a:pPr>
            <a:endParaRPr lang="zh-TW" altLang="en-US" dirty="0"/>
          </a:p>
        </p:txBody>
      </p:sp>
    </p:spTree>
    <p:extLst>
      <p:ext uri="{BB962C8B-B14F-4D97-AF65-F5344CB8AC3E}">
        <p14:creationId xmlns:p14="http://schemas.microsoft.com/office/powerpoint/2010/main" val="2263232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設備</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normAutofit lnSpcReduction="10000"/>
          </a:bodyPr>
          <a:lstStyle/>
          <a:p>
            <a:pPr>
              <a:lnSpc>
                <a:spcPct val="150000"/>
              </a:lnSpc>
              <a:spcBef>
                <a:spcPts val="300"/>
              </a:spcBef>
              <a:spcAft>
                <a:spcPts val="300"/>
              </a:spcAft>
              <a:buFont typeface="Wingdings" panose="05000000000000000000" pitchFamily="2" charset="2"/>
              <a:buChar char="Ø"/>
            </a:pPr>
            <a:r>
              <a:rPr lang="zh-TW" altLang="en-US" dirty="0"/>
              <a:t>駕駛模擬器：</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使用中等保真模擬器進行實驗，包括方向盤、踏板、座椅</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方向盤及踏板式</a:t>
            </a:r>
            <a:r>
              <a:rPr lang="en-US" altLang="zh-TW" dirty="0"/>
              <a:t>Logitech</a:t>
            </a:r>
            <a:r>
              <a:rPr lang="zh-TW" altLang="en-US" dirty="0"/>
              <a:t>所生產的，型號為</a:t>
            </a:r>
            <a:r>
              <a:rPr lang="en-US" altLang="zh-TW" dirty="0"/>
              <a:t>G27</a:t>
            </a:r>
          </a:p>
          <a:p>
            <a:pPr marL="702900" indent="-342900">
              <a:lnSpc>
                <a:spcPct val="150000"/>
              </a:lnSpc>
              <a:spcBef>
                <a:spcPts val="300"/>
              </a:spcBef>
              <a:spcAft>
                <a:spcPts val="300"/>
              </a:spcAft>
              <a:buFont typeface="Wingdings" panose="05000000000000000000" pitchFamily="2" charset="2"/>
              <a:buChar char="l"/>
            </a:pPr>
            <a:r>
              <a:rPr lang="zh-TW" altLang="en-US" dirty="0"/>
              <a:t>三個由</a:t>
            </a:r>
            <a:r>
              <a:rPr lang="en-US" altLang="zh-TW" dirty="0"/>
              <a:t>AOC</a:t>
            </a:r>
            <a:r>
              <a:rPr lang="zh-TW" altLang="en-US" dirty="0"/>
              <a:t>所製造的顯示器，皆為</a:t>
            </a:r>
            <a:r>
              <a:rPr lang="en-US" altLang="zh-TW" dirty="0"/>
              <a:t>27</a:t>
            </a:r>
            <a:r>
              <a:rPr lang="zh-TW" altLang="en-US" dirty="0"/>
              <a:t>英寸，提供</a:t>
            </a:r>
            <a:r>
              <a:rPr lang="en-US" altLang="zh-TW" dirty="0"/>
              <a:t>135</a:t>
            </a:r>
            <a:r>
              <a:rPr lang="zh-TW" altLang="en-US" dirty="0"/>
              <a:t>度的駕駛視野</a:t>
            </a:r>
            <a:endParaRPr lang="en-US" altLang="zh-TW" dirty="0"/>
          </a:p>
          <a:p>
            <a:pPr marL="702900" indent="-342900">
              <a:lnSpc>
                <a:spcPct val="150000"/>
              </a:lnSpc>
              <a:spcBef>
                <a:spcPts val="300"/>
              </a:spcBef>
              <a:spcAft>
                <a:spcPts val="300"/>
              </a:spcAft>
              <a:buFont typeface="Wingdings" panose="05000000000000000000" pitchFamily="2" charset="2"/>
              <a:buChar char="l"/>
            </a:pPr>
            <a:r>
              <a:rPr lang="zh-TW" altLang="en-US" dirty="0"/>
              <a:t>座椅為</a:t>
            </a:r>
            <a:r>
              <a:rPr lang="en-US" altLang="zh-TW" dirty="0"/>
              <a:t>Hyundai Motors Company</a:t>
            </a:r>
            <a:r>
              <a:rPr lang="zh-TW" altLang="en-US" dirty="0"/>
              <a:t>所製造的</a:t>
            </a:r>
            <a:r>
              <a:rPr lang="en-US" altLang="zh-TW" dirty="0"/>
              <a:t>Genesis</a:t>
            </a:r>
            <a:r>
              <a:rPr lang="zh-TW" altLang="en-US" dirty="0"/>
              <a:t>車型</a:t>
            </a:r>
            <a:endParaRPr lang="en-US" altLang="zh-TW" dirty="0"/>
          </a:p>
          <a:p>
            <a:pPr>
              <a:lnSpc>
                <a:spcPct val="150000"/>
              </a:lnSpc>
              <a:spcBef>
                <a:spcPts val="300"/>
              </a:spcBef>
              <a:spcAft>
                <a:spcPts val="300"/>
              </a:spcAft>
              <a:buFont typeface="Wingdings" panose="05000000000000000000" pitchFamily="2" charset="2"/>
              <a:buChar char="Ø"/>
            </a:pPr>
            <a:r>
              <a:rPr lang="en-US" altLang="zh-TW" dirty="0"/>
              <a:t>Apple iPad Air</a:t>
            </a:r>
            <a:r>
              <a:rPr lang="zh-TW" altLang="en-US" dirty="0"/>
              <a:t>用來在次要任務中呈現視覺刺激</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使用</a:t>
            </a:r>
            <a:r>
              <a:rPr lang="en-US" altLang="zh-TW" dirty="0"/>
              <a:t>SMI(</a:t>
            </a:r>
            <a:r>
              <a:rPr lang="en-US" altLang="zh-TW" dirty="0" err="1"/>
              <a:t>SensoMotric</a:t>
            </a:r>
            <a:r>
              <a:rPr lang="en-US" altLang="zh-TW" dirty="0"/>
              <a:t> Instrument)</a:t>
            </a:r>
            <a:r>
              <a:rPr lang="zh-TW" altLang="en-US" dirty="0"/>
              <a:t>製造的遠程</a:t>
            </a:r>
            <a:r>
              <a:rPr lang="en-US" altLang="zh-TW" dirty="0"/>
              <a:t>RED</a:t>
            </a:r>
            <a:r>
              <a:rPr lang="zh-TW" altLang="en-US" dirty="0"/>
              <a:t>眼動追蹤系統即</a:t>
            </a:r>
            <a:r>
              <a:rPr lang="en-US" altLang="zh-TW" dirty="0"/>
              <a:t>SMI Begaze</a:t>
            </a:r>
            <a:r>
              <a:rPr lang="zh-TW" altLang="en-US" dirty="0"/>
              <a:t>軟體對眼動數據進行採集和分析</a:t>
            </a:r>
            <a:endParaRPr lang="en-US" altLang="zh-TW" dirty="0"/>
          </a:p>
        </p:txBody>
      </p:sp>
      <p:pic>
        <p:nvPicPr>
          <p:cNvPr id="5" name="圖片 4" descr="一張含有 文字, 地板, 室內, 起居 的圖片&#10;&#10;自動產生的描述">
            <a:extLst>
              <a:ext uri="{FF2B5EF4-FFF2-40B4-BE49-F238E27FC236}">
                <a16:creationId xmlns:a16="http://schemas.microsoft.com/office/drawing/2014/main" id="{F32B4664-0B15-49AA-8AFD-F17AD47DF2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3433" y="89539"/>
            <a:ext cx="6042247" cy="2250249"/>
          </a:xfrm>
          <a:prstGeom prst="rect">
            <a:avLst/>
          </a:prstGeom>
        </p:spPr>
      </p:pic>
    </p:spTree>
    <p:extLst>
      <p:ext uri="{BB962C8B-B14F-4D97-AF65-F5344CB8AC3E}">
        <p14:creationId xmlns:p14="http://schemas.microsoft.com/office/powerpoint/2010/main" val="1749816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場景</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lstStyle/>
          <a:p>
            <a:pPr>
              <a:lnSpc>
                <a:spcPct val="150000"/>
              </a:lnSpc>
              <a:spcBef>
                <a:spcPts val="300"/>
              </a:spcBef>
              <a:spcAft>
                <a:spcPts val="300"/>
              </a:spcAft>
              <a:buFont typeface="Wingdings" panose="05000000000000000000" pitchFamily="2" charset="2"/>
              <a:buChar char="Ø"/>
            </a:pPr>
            <a:r>
              <a:rPr lang="zh-TW" altLang="en-US" dirty="0"/>
              <a:t>使用</a:t>
            </a:r>
            <a:r>
              <a:rPr lang="en-US" altLang="zh-TW" dirty="0"/>
              <a:t>City Car Driving</a:t>
            </a:r>
            <a:r>
              <a:rPr lang="zh-TW" altLang="en-US" dirty="0"/>
              <a:t>系統</a:t>
            </a:r>
            <a:r>
              <a:rPr lang="en-US" altLang="zh-TW" dirty="0"/>
              <a:t>(</a:t>
            </a:r>
            <a:r>
              <a:rPr lang="zh-TW" altLang="en-US" dirty="0"/>
              <a:t>版本</a:t>
            </a:r>
            <a:r>
              <a:rPr lang="en-US" altLang="zh-TW" dirty="0"/>
              <a:t>1.5)</a:t>
            </a:r>
            <a:r>
              <a:rPr lang="zh-TW" altLang="en-US" dirty="0"/>
              <a:t>建立駕駛場景</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為三車道的高速公路</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大部分為筆直道路，有兩個短彎的路段</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使用軟體中</a:t>
            </a:r>
            <a:r>
              <a:rPr lang="en-US" altLang="zh-TW" dirty="0"/>
              <a:t>10%</a:t>
            </a:r>
            <a:r>
              <a:rPr lang="zh-TW" altLang="en-US" dirty="0"/>
              <a:t>的交通強度，為一個交通順暢的路況</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受測者的車道沒有其他車輛，旁邊車道的車也不會干擾受測者</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沒有告知受測者，並要求他們要注意附近車輛且小心駕駛</a:t>
            </a:r>
            <a:endParaRPr lang="en-US" altLang="zh-TW" dirty="0"/>
          </a:p>
        </p:txBody>
      </p:sp>
    </p:spTree>
    <p:extLst>
      <p:ext uri="{BB962C8B-B14F-4D97-AF65-F5344CB8AC3E}">
        <p14:creationId xmlns:p14="http://schemas.microsoft.com/office/powerpoint/2010/main" val="179643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任務</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a:xfrm>
            <a:off x="1097280" y="1845734"/>
            <a:ext cx="10058400" cy="4494106"/>
          </a:xfrm>
        </p:spPr>
        <p:txBody>
          <a:bodyPr>
            <a:normAutofit/>
          </a:bodyPr>
          <a:lstStyle/>
          <a:p>
            <a:pPr algn="just">
              <a:lnSpc>
                <a:spcPct val="125000"/>
              </a:lnSpc>
              <a:spcBef>
                <a:spcPts val="300"/>
              </a:spcBef>
              <a:spcAft>
                <a:spcPts val="300"/>
              </a:spcAft>
              <a:buFont typeface="Wingdings" panose="05000000000000000000" pitchFamily="2" charset="2"/>
              <a:buChar char="Ø"/>
            </a:pPr>
            <a:r>
              <a:rPr lang="zh-TW" altLang="en-US" dirty="0"/>
              <a:t>分為主要任務及次要任務：受測者被要求在駕駛時執行視覺搜索任務</a:t>
            </a:r>
            <a:endParaRPr lang="en-US" altLang="zh-TW" dirty="0"/>
          </a:p>
          <a:p>
            <a:pPr marL="702900" indent="-342900" algn="just">
              <a:lnSpc>
                <a:spcPct val="125000"/>
              </a:lnSpc>
              <a:spcBef>
                <a:spcPts val="300"/>
              </a:spcBef>
              <a:spcAft>
                <a:spcPts val="300"/>
              </a:spcAft>
              <a:buFont typeface="Wingdings" panose="05000000000000000000" pitchFamily="2" charset="2"/>
              <a:buChar char="l"/>
            </a:pPr>
            <a:r>
              <a:rPr lang="zh-TW" altLang="en-US" dirty="0"/>
              <a:t>主要任務：</a:t>
            </a:r>
            <a:endParaRPr lang="en-US" altLang="zh-TW" dirty="0"/>
          </a:p>
          <a:p>
            <a:pPr marL="360000" indent="0" algn="just">
              <a:lnSpc>
                <a:spcPct val="125000"/>
              </a:lnSpc>
              <a:spcBef>
                <a:spcPts val="300"/>
              </a:spcBef>
              <a:spcAft>
                <a:spcPts val="300"/>
              </a:spcAft>
              <a:buNone/>
            </a:pPr>
            <a:r>
              <a:rPr lang="zh-TW" altLang="en-US" dirty="0"/>
              <a:t>為駕駛任務，包括速度控制及車道保持控制，要求受測者保持在</a:t>
            </a:r>
            <a:r>
              <a:rPr lang="en-US" altLang="zh-TW" dirty="0"/>
              <a:t>30</a:t>
            </a:r>
            <a:r>
              <a:rPr lang="zh-TW" altLang="en-US" dirty="0"/>
              <a:t>英里</a:t>
            </a:r>
            <a:r>
              <a:rPr lang="en-US" altLang="zh-TW" dirty="0"/>
              <a:t>/</a:t>
            </a:r>
            <a:r>
              <a:rPr lang="zh-TW" altLang="en-US" dirty="0"/>
              <a:t>小時到</a:t>
            </a:r>
            <a:r>
              <a:rPr lang="en-US" altLang="zh-TW" dirty="0"/>
              <a:t>40</a:t>
            </a:r>
            <a:r>
              <a:rPr lang="zh-TW" altLang="en-US" dirty="0"/>
              <a:t>英里</a:t>
            </a:r>
            <a:r>
              <a:rPr lang="en-US" altLang="zh-TW" dirty="0"/>
              <a:t>/</a:t>
            </a:r>
            <a:r>
              <a:rPr lang="zh-TW" altLang="en-US" dirty="0"/>
              <a:t>小時之間且行駛在三車道的中間車道上。</a:t>
            </a:r>
            <a:endParaRPr lang="en-US" altLang="zh-TW" dirty="0"/>
          </a:p>
          <a:p>
            <a:pPr marL="702900" indent="-342900" algn="just">
              <a:lnSpc>
                <a:spcPct val="125000"/>
              </a:lnSpc>
              <a:spcBef>
                <a:spcPts val="300"/>
              </a:spcBef>
              <a:spcAft>
                <a:spcPts val="300"/>
              </a:spcAft>
              <a:buFont typeface="Wingdings" panose="05000000000000000000" pitchFamily="2" charset="2"/>
              <a:buChar char="l"/>
            </a:pPr>
            <a:r>
              <a:rPr lang="zh-TW" altLang="en-US" dirty="0"/>
              <a:t>次要任務：</a:t>
            </a:r>
            <a:endParaRPr lang="en-US" altLang="zh-TW" dirty="0"/>
          </a:p>
          <a:p>
            <a:pPr marL="360000" indent="0" algn="just">
              <a:lnSpc>
                <a:spcPct val="125000"/>
              </a:lnSpc>
              <a:spcBef>
                <a:spcPts val="300"/>
              </a:spcBef>
              <a:spcAft>
                <a:spcPts val="300"/>
              </a:spcAft>
              <a:buNone/>
            </a:pPr>
            <a:r>
              <a:rPr lang="zh-TW" altLang="en-US" dirty="0"/>
              <a:t>使用</a:t>
            </a:r>
            <a:r>
              <a:rPr lang="da-DK" altLang="zh-TW" dirty="0"/>
              <a:t>(Lee et al., 2016; Tuch et al., 2009; Yoon et al., 2015a, 2015b)</a:t>
            </a:r>
            <a:r>
              <a:rPr lang="zh-TW" altLang="en-US" dirty="0"/>
              <a:t>所設計的實驗，在輔助顯示器上顯示視覺刺激，視覺刺激大約每</a:t>
            </a:r>
            <a:r>
              <a:rPr lang="en-US" altLang="zh-TW" dirty="0"/>
              <a:t>30</a:t>
            </a:r>
            <a:r>
              <a:rPr lang="zh-TW" altLang="en-US" dirty="0"/>
              <a:t>秒改變一次，每次呈現新圖像時都會發出嗶嗶聲，當新圖像出現時，受測者需要找到一個星型目標，星型目標會隨機出現在右邊或左邊，為了檢查受測者是否找到目標，會要求受測者回答在星型目標上的數字，數字為</a:t>
            </a:r>
            <a:r>
              <a:rPr lang="en-US" altLang="zh-TW" dirty="0"/>
              <a:t>1~4</a:t>
            </a:r>
            <a:r>
              <a:rPr lang="zh-TW" altLang="en-US" dirty="0"/>
              <a:t>。</a:t>
            </a:r>
          </a:p>
        </p:txBody>
      </p:sp>
    </p:spTree>
    <p:extLst>
      <p:ext uri="{BB962C8B-B14F-4D97-AF65-F5344CB8AC3E}">
        <p14:creationId xmlns:p14="http://schemas.microsoft.com/office/powerpoint/2010/main" val="2310879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C7EB8D9-F800-425C-A1B9-FA99CA51624B}"/>
              </a:ext>
            </a:extLst>
          </p:cNvPr>
          <p:cNvSpPr>
            <a:spLocks noGrp="1"/>
          </p:cNvSpPr>
          <p:nvPr>
            <p:ph type="title"/>
          </p:nvPr>
        </p:nvSpPr>
        <p:spPr/>
        <p:txBody>
          <a:bodyPr/>
          <a:lstStyle/>
          <a:p>
            <a:r>
              <a:rPr lang="en-US" altLang="zh-TW" dirty="0"/>
              <a:t>Method-</a:t>
            </a:r>
            <a:r>
              <a:rPr lang="zh-TW" altLang="en-US" dirty="0"/>
              <a:t>程序</a:t>
            </a:r>
          </a:p>
        </p:txBody>
      </p:sp>
      <p:sp>
        <p:nvSpPr>
          <p:cNvPr id="3" name="內容版面配置區 2">
            <a:extLst>
              <a:ext uri="{FF2B5EF4-FFF2-40B4-BE49-F238E27FC236}">
                <a16:creationId xmlns:a16="http://schemas.microsoft.com/office/drawing/2014/main" id="{A463C75B-B121-4716-9B0B-ECB4A3338C31}"/>
              </a:ext>
            </a:extLst>
          </p:cNvPr>
          <p:cNvSpPr>
            <a:spLocks noGrp="1"/>
          </p:cNvSpPr>
          <p:nvPr>
            <p:ph idx="1"/>
          </p:nvPr>
        </p:nvSpPr>
        <p:spPr/>
        <p:txBody>
          <a:bodyPr>
            <a:normAutofit lnSpcReduction="10000"/>
          </a:bodyPr>
          <a:lstStyle/>
          <a:p>
            <a:pPr>
              <a:lnSpc>
                <a:spcPct val="150000"/>
              </a:lnSpc>
              <a:spcBef>
                <a:spcPts val="300"/>
              </a:spcBef>
              <a:spcAft>
                <a:spcPts val="300"/>
              </a:spcAft>
              <a:buFont typeface="Wingdings" panose="05000000000000000000" pitchFamily="2" charset="2"/>
              <a:buChar char="Ø"/>
            </a:pPr>
            <a:r>
              <a:rPr lang="zh-TW" altLang="en-US" dirty="0"/>
              <a:t>先對受測者說明實驗過程及填寫同意書</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讓受測者進行練習課程，包括僅駕駛練習、僅視覺搜索任務練習和帶有視覺搜索任務的駕駛練習</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受測者配戴眼動儀，並使用三點校準</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受測者在三種不同的條件下進行：基線</a:t>
            </a:r>
            <a:r>
              <a:rPr lang="en-US" altLang="zh-TW" dirty="0"/>
              <a:t>(</a:t>
            </a:r>
            <a:r>
              <a:rPr lang="zh-TW" altLang="en-US" dirty="0"/>
              <a:t>僅駕駛</a:t>
            </a:r>
            <a:r>
              <a:rPr lang="en-US" altLang="zh-TW" dirty="0"/>
              <a:t>)</a:t>
            </a:r>
            <a:r>
              <a:rPr lang="zh-TW" altLang="en-US" dirty="0"/>
              <a:t>、低視覺複雜度、高視覺複雜度</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當每個條件的實驗完成後，進行問卷調查評估主觀工作量</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每個實驗之間有短暫的休息時間</a:t>
            </a:r>
            <a:endParaRPr lang="en-US" altLang="zh-TW" dirty="0"/>
          </a:p>
          <a:p>
            <a:pPr>
              <a:lnSpc>
                <a:spcPct val="150000"/>
              </a:lnSpc>
              <a:spcBef>
                <a:spcPts val="300"/>
              </a:spcBef>
              <a:spcAft>
                <a:spcPts val="300"/>
              </a:spcAft>
              <a:buFont typeface="Wingdings" panose="05000000000000000000" pitchFamily="2" charset="2"/>
              <a:buChar char="Ø"/>
            </a:pPr>
            <a:r>
              <a:rPr lang="zh-TW" altLang="en-US" dirty="0"/>
              <a:t>實驗總長約</a:t>
            </a:r>
            <a:r>
              <a:rPr lang="en-US" altLang="zh-TW" dirty="0"/>
              <a:t>1</a:t>
            </a:r>
            <a:r>
              <a:rPr lang="zh-TW" altLang="en-US" dirty="0"/>
              <a:t>小時</a:t>
            </a:r>
            <a:endParaRPr lang="en-US" altLang="zh-TW" dirty="0"/>
          </a:p>
          <a:p>
            <a:pPr>
              <a:lnSpc>
                <a:spcPct val="125000"/>
              </a:lnSpc>
              <a:spcBef>
                <a:spcPts val="300"/>
              </a:spcBef>
              <a:spcAft>
                <a:spcPts val="300"/>
              </a:spcAft>
              <a:buFont typeface="Wingdings" panose="05000000000000000000" pitchFamily="2" charset="2"/>
              <a:buChar char="Ø"/>
            </a:pPr>
            <a:endParaRPr lang="zh-TW" altLang="en-US" dirty="0"/>
          </a:p>
        </p:txBody>
      </p:sp>
    </p:spTree>
    <p:extLst>
      <p:ext uri="{BB962C8B-B14F-4D97-AF65-F5344CB8AC3E}">
        <p14:creationId xmlns:p14="http://schemas.microsoft.com/office/powerpoint/2010/main" val="3476654292"/>
      </p:ext>
    </p:extLst>
  </p:cSld>
  <p:clrMapOvr>
    <a:masterClrMapping/>
  </p:clrMapOvr>
</p:sld>
</file>

<file path=ppt/theme/theme1.xml><?xml version="1.0" encoding="utf-8"?>
<a:theme xmlns:a="http://schemas.openxmlformats.org/drawingml/2006/main" name="回顧">
  <a:themeElements>
    <a:clrScheme name="回顧">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常用">
      <a:majorFont>
        <a:latin typeface="Times New Roman"/>
        <a:ea typeface="標楷體"/>
        <a:cs typeface=""/>
      </a:majorFont>
      <a:minorFont>
        <a:latin typeface="Times New Roman"/>
        <a:ea typeface="標楷體"/>
        <a:cs typeface=""/>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604</TotalTime>
  <Words>1910</Words>
  <Application>Microsoft Office PowerPoint</Application>
  <PresentationFormat>寬螢幕</PresentationFormat>
  <Paragraphs>103</Paragraphs>
  <Slides>16</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16</vt:i4>
      </vt:variant>
    </vt:vector>
  </HeadingPairs>
  <TitlesOfParts>
    <vt:vector size="20" baseType="lpstr">
      <vt:lpstr>Calibri</vt:lpstr>
      <vt:lpstr>Times New Roman</vt:lpstr>
      <vt:lpstr>Wingdings</vt:lpstr>
      <vt:lpstr>回顧</vt:lpstr>
      <vt:lpstr>Effects of visual complexity of in-vehicle information display: Age-related differences in visual search task in the driving context</vt:lpstr>
      <vt:lpstr>Introduction</vt:lpstr>
      <vt:lpstr>Introduction</vt:lpstr>
      <vt:lpstr>Introduction</vt:lpstr>
      <vt:lpstr>Method-受測者</vt:lpstr>
      <vt:lpstr>Method-設備</vt:lpstr>
      <vt:lpstr>Method-場景</vt:lpstr>
      <vt:lpstr>Method-任務</vt:lpstr>
      <vt:lpstr>Method-程序</vt:lpstr>
      <vt:lpstr>Method-實驗設計</vt:lpstr>
      <vt:lpstr>Result-任務成功率</vt:lpstr>
      <vt:lpstr>Result-駕駛性能</vt:lpstr>
      <vt:lpstr>Result-總掃射時間</vt:lpstr>
      <vt:lpstr>Result-平均掃射時間</vt:lpstr>
      <vt:lpstr>Result-主觀工作量</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瑀婕 陳</dc:creator>
  <cp:lastModifiedBy>瑀婕 陳</cp:lastModifiedBy>
  <cp:revision>1</cp:revision>
  <dcterms:created xsi:type="dcterms:W3CDTF">2021-11-29T17:21:10Z</dcterms:created>
  <dcterms:modified xsi:type="dcterms:W3CDTF">2021-12-28T11:31:56Z</dcterms:modified>
</cp:coreProperties>
</file>